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ato" panose="020B0604020202020204" charset="0"/>
      <p:regular r:id="rId21"/>
      <p:bold r:id="rId22"/>
      <p:italic r:id="rId23"/>
      <p:boldItalic r:id="rId24"/>
    </p:embeddedFont>
    <p:embeddedFont>
      <p:font typeface="Nunito" panose="020B0604020202020204" charset="0"/>
      <p:regular r:id="rId25"/>
      <p:bold r:id="rId26"/>
      <p:italic r:id="rId27"/>
      <p:boldItalic r:id="rId28"/>
    </p:embeddedFont>
    <p:embeddedFont>
      <p:font typeface="Quattrocento Sans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100cfc9b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8100cfc9b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Currently tested BEC’s: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Force feedback joystick &amp; motors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IR sensors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Bluetooth module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Electric brakes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Ahead of schedule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Still need to test with motors &amp; LIDAR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Designed charging circuit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Upgraded wiring + Relay in killswitch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Created BEC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8100cfc9b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8100cfc9b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8100cfc9b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8100cfc9b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pictures make it look like i’m doing things lol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8100cfc9b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8100cfc9b8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70fce9bffd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70fce9bffd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100cfc9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100cfc9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100cfc9b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100cfc9b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100cfc9b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100cfc9b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100cfc9b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100cfc9b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100cfc9b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100cfc9b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100cfc9b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100cfc9b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8113fd4e2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8113fd4e2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track!... Besides the whole driving thing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FF in real time with IR input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8113fd4e2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8113fd4e2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February - 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Power force feedback motors, bluetooth module, electric brakes 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Daniel Beckett, Khaled Khaled, Lauren May, Taylor Yee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9" name="Google Shape;129;p13"/>
          <p:cNvPicPr preferRelativeResize="0"/>
          <p:nvPr/>
        </p:nvPicPr>
        <p:blipFill rotWithShape="1">
          <a:blip r:embed="rId3">
            <a:alphaModFix amt="84000"/>
          </a:blip>
          <a:srcRect t="52941" r="2248"/>
          <a:stretch/>
        </p:blipFill>
        <p:spPr>
          <a:xfrm>
            <a:off x="1409301" y="1580300"/>
            <a:ext cx="6260100" cy="138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Plans for Power System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2"/>
          <p:cNvSpPr txBox="1">
            <a:spLocks noGrp="1"/>
          </p:cNvSpPr>
          <p:nvPr>
            <p:ph type="body" idx="1"/>
          </p:nvPr>
        </p:nvSpPr>
        <p:spPr>
          <a:xfrm>
            <a:off x="819150" y="180020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Combine BEC Circuits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Implement a Break in Main Circuit While Charging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Finalize Sensor Locations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Tidy Up Circuitry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242" name="Google Shape;242;p22"/>
          <p:cNvSpPr txBox="1"/>
          <p:nvPr/>
        </p:nvSpPr>
        <p:spPr>
          <a:xfrm>
            <a:off x="7536875" y="4490875"/>
            <a:ext cx="14079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Daniel</a:t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3" name="Google Shape;243;p22"/>
          <p:cNvSpPr txBox="1"/>
          <p:nvPr/>
        </p:nvSpPr>
        <p:spPr>
          <a:xfrm>
            <a:off x="7811600" y="4481500"/>
            <a:ext cx="9807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Daniel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22"/>
          <p:cNvPicPr preferRelativeResize="0"/>
          <p:nvPr/>
        </p:nvPicPr>
        <p:blipFill rotWithShape="1">
          <a:blip r:embed="rId3">
            <a:alphaModFix/>
          </a:blip>
          <a:srcRect t="11667" b="20618"/>
          <a:stretch/>
        </p:blipFill>
        <p:spPr>
          <a:xfrm rot="5400000">
            <a:off x="5018667" y="1003038"/>
            <a:ext cx="3474946" cy="3137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Timeline and Responsibilities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body" idx="1"/>
          </p:nvPr>
        </p:nvSpPr>
        <p:spPr>
          <a:xfrm>
            <a:off x="819150" y="1683925"/>
            <a:ext cx="46176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GUI and Data Logging</a:t>
            </a:r>
            <a:endParaRPr sz="15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January: Handle User Inputs, Display Data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February: Log data, Handle Multiple Sessions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March: Wireless Transmission of Data, Test GUI With Full System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500"/>
              <a:t>Early April: Refactoring and Field Testing</a:t>
            </a:r>
            <a:endParaRPr sz="1500"/>
          </a:p>
        </p:txBody>
      </p:sp>
      <p:sp>
        <p:nvSpPr>
          <p:cNvPr id="251" name="Google Shape;251;p23"/>
          <p:cNvSpPr txBox="1"/>
          <p:nvPr/>
        </p:nvSpPr>
        <p:spPr>
          <a:xfrm>
            <a:off x="7536875" y="4490875"/>
            <a:ext cx="14079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Taylor</a:t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2" name="Google Shape;252;p23"/>
          <p:cNvSpPr/>
          <p:nvPr/>
        </p:nvSpPr>
        <p:spPr>
          <a:xfrm>
            <a:off x="5800938" y="1705386"/>
            <a:ext cx="302487" cy="278664"/>
          </a:xfrm>
          <a:custGeom>
            <a:avLst/>
            <a:gdLst/>
            <a:ahLst/>
            <a:cxnLst/>
            <a:rect l="l" t="t" r="r" b="b"/>
            <a:pathLst>
              <a:path w="695" h="695" extrusionOk="0">
                <a:moveTo>
                  <a:pt x="488" y="471"/>
                </a:moveTo>
                <a:lnTo>
                  <a:pt x="490" y="475"/>
                </a:lnTo>
                <a:lnTo>
                  <a:pt x="491" y="479"/>
                </a:lnTo>
                <a:lnTo>
                  <a:pt x="490" y="484"/>
                </a:lnTo>
                <a:lnTo>
                  <a:pt x="488" y="487"/>
                </a:lnTo>
                <a:lnTo>
                  <a:pt x="483" y="490"/>
                </a:lnTo>
                <a:lnTo>
                  <a:pt x="479" y="490"/>
                </a:lnTo>
                <a:lnTo>
                  <a:pt x="475" y="490"/>
                </a:lnTo>
                <a:lnTo>
                  <a:pt x="471" y="487"/>
                </a:lnTo>
                <a:lnTo>
                  <a:pt x="348" y="365"/>
                </a:lnTo>
                <a:lnTo>
                  <a:pt x="225" y="487"/>
                </a:lnTo>
                <a:lnTo>
                  <a:pt x="221" y="490"/>
                </a:lnTo>
                <a:lnTo>
                  <a:pt x="216" y="490"/>
                </a:lnTo>
                <a:lnTo>
                  <a:pt x="212" y="490"/>
                </a:lnTo>
                <a:lnTo>
                  <a:pt x="207" y="487"/>
                </a:lnTo>
                <a:lnTo>
                  <a:pt x="205" y="483"/>
                </a:lnTo>
                <a:lnTo>
                  <a:pt x="204" y="478"/>
                </a:lnTo>
                <a:lnTo>
                  <a:pt x="205" y="474"/>
                </a:lnTo>
                <a:lnTo>
                  <a:pt x="207" y="471"/>
                </a:lnTo>
                <a:lnTo>
                  <a:pt x="331" y="347"/>
                </a:lnTo>
                <a:lnTo>
                  <a:pt x="207" y="223"/>
                </a:lnTo>
                <a:lnTo>
                  <a:pt x="205" y="220"/>
                </a:lnTo>
                <a:lnTo>
                  <a:pt x="204" y="215"/>
                </a:lnTo>
                <a:lnTo>
                  <a:pt x="205" y="211"/>
                </a:lnTo>
                <a:lnTo>
                  <a:pt x="207" y="207"/>
                </a:lnTo>
                <a:lnTo>
                  <a:pt x="212" y="204"/>
                </a:lnTo>
                <a:lnTo>
                  <a:pt x="216" y="203"/>
                </a:lnTo>
                <a:lnTo>
                  <a:pt x="221" y="204"/>
                </a:lnTo>
                <a:lnTo>
                  <a:pt x="224" y="207"/>
                </a:lnTo>
                <a:lnTo>
                  <a:pt x="348" y="330"/>
                </a:lnTo>
                <a:lnTo>
                  <a:pt x="471" y="207"/>
                </a:lnTo>
                <a:lnTo>
                  <a:pt x="475" y="204"/>
                </a:lnTo>
                <a:lnTo>
                  <a:pt x="479" y="203"/>
                </a:lnTo>
                <a:lnTo>
                  <a:pt x="483" y="204"/>
                </a:lnTo>
                <a:lnTo>
                  <a:pt x="488" y="207"/>
                </a:lnTo>
                <a:lnTo>
                  <a:pt x="490" y="211"/>
                </a:lnTo>
                <a:lnTo>
                  <a:pt x="491" y="215"/>
                </a:lnTo>
                <a:lnTo>
                  <a:pt x="490" y="220"/>
                </a:lnTo>
                <a:lnTo>
                  <a:pt x="488" y="223"/>
                </a:lnTo>
                <a:lnTo>
                  <a:pt x="364" y="347"/>
                </a:lnTo>
                <a:lnTo>
                  <a:pt x="488" y="471"/>
                </a:lnTo>
                <a:close/>
                <a:moveTo>
                  <a:pt x="683" y="0"/>
                </a:move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1"/>
                </a:lnTo>
                <a:lnTo>
                  <a:pt x="0" y="683"/>
                </a:lnTo>
                <a:lnTo>
                  <a:pt x="1" y="687"/>
                </a:lnTo>
                <a:lnTo>
                  <a:pt x="4" y="691"/>
                </a:lnTo>
                <a:lnTo>
                  <a:pt x="7" y="694"/>
                </a:lnTo>
                <a:lnTo>
                  <a:pt x="12" y="695"/>
                </a:lnTo>
                <a:lnTo>
                  <a:pt x="683" y="695"/>
                </a:lnTo>
                <a:lnTo>
                  <a:pt x="688" y="694"/>
                </a:lnTo>
                <a:lnTo>
                  <a:pt x="691" y="691"/>
                </a:lnTo>
                <a:lnTo>
                  <a:pt x="694" y="687"/>
                </a:lnTo>
                <a:lnTo>
                  <a:pt x="695" y="683"/>
                </a:lnTo>
                <a:lnTo>
                  <a:pt x="695" y="11"/>
                </a:lnTo>
                <a:lnTo>
                  <a:pt x="694" y="7"/>
                </a:lnTo>
                <a:lnTo>
                  <a:pt x="691" y="3"/>
                </a:lnTo>
                <a:lnTo>
                  <a:pt x="688" y="1"/>
                </a:lnTo>
                <a:lnTo>
                  <a:pt x="683" y="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3" name="Google Shape;253;p23"/>
          <p:cNvSpPr txBox="1"/>
          <p:nvPr/>
        </p:nvSpPr>
        <p:spPr>
          <a:xfrm>
            <a:off x="6217626" y="1698325"/>
            <a:ext cx="20394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attrocento Sans"/>
                <a:ea typeface="Quattrocento Sans"/>
                <a:cs typeface="Quattrocento Sans"/>
                <a:sym typeface="Quattrocento Sans"/>
              </a:rPr>
              <a:t>Real-Time Data Displayed Graphically</a:t>
            </a:r>
            <a:endParaRPr/>
          </a:p>
        </p:txBody>
      </p:sp>
      <p:grpSp>
        <p:nvGrpSpPr>
          <p:cNvPr id="254" name="Google Shape;254;p23"/>
          <p:cNvGrpSpPr/>
          <p:nvPr/>
        </p:nvGrpSpPr>
        <p:grpSpPr>
          <a:xfrm>
            <a:off x="5800963" y="3436400"/>
            <a:ext cx="2523885" cy="295227"/>
            <a:chOff x="649514" y="1532723"/>
            <a:chExt cx="3392775" cy="430800"/>
          </a:xfrm>
        </p:grpSpPr>
        <p:sp>
          <p:nvSpPr>
            <p:cNvPr id="255" name="Google Shape;255;p23"/>
            <p:cNvSpPr txBox="1"/>
            <p:nvPr/>
          </p:nvSpPr>
          <p:spPr>
            <a:xfrm>
              <a:off x="1209689" y="1532723"/>
              <a:ext cx="2832600" cy="43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Quattrocento Sans"/>
                  <a:ea typeface="Quattrocento Sans"/>
                  <a:cs typeface="Quattrocento Sans"/>
                  <a:sym typeface="Quattrocento Sans"/>
                </a:rPr>
                <a:t>Log Data Successfully to MicroSD Card</a:t>
              </a:r>
              <a:endParaRPr/>
            </a:p>
          </p:txBody>
        </p:sp>
        <p:sp>
          <p:nvSpPr>
            <p:cNvPr id="256" name="Google Shape;256;p23"/>
            <p:cNvSpPr/>
            <p:nvPr/>
          </p:nvSpPr>
          <p:spPr>
            <a:xfrm>
              <a:off x="649514" y="1544844"/>
              <a:ext cx="406648" cy="406648"/>
            </a:xfrm>
            <a:custGeom>
              <a:avLst/>
              <a:gdLst/>
              <a:ahLst/>
              <a:cxnLst/>
              <a:rect l="l" t="t" r="r" b="b"/>
              <a:pathLst>
                <a:path w="719" h="719" extrusionOk="0">
                  <a:moveTo>
                    <a:pt x="519" y="263"/>
                  </a:moveTo>
                  <a:lnTo>
                    <a:pt x="292" y="475"/>
                  </a:lnTo>
                  <a:lnTo>
                    <a:pt x="289" y="477"/>
                  </a:lnTo>
                  <a:lnTo>
                    <a:pt x="284" y="479"/>
                  </a:lnTo>
                  <a:lnTo>
                    <a:pt x="280" y="477"/>
                  </a:lnTo>
                  <a:lnTo>
                    <a:pt x="275" y="475"/>
                  </a:lnTo>
                  <a:lnTo>
                    <a:pt x="200" y="400"/>
                  </a:lnTo>
                  <a:lnTo>
                    <a:pt x="198" y="396"/>
                  </a:lnTo>
                  <a:lnTo>
                    <a:pt x="197" y="391"/>
                  </a:lnTo>
                  <a:lnTo>
                    <a:pt x="198" y="387"/>
                  </a:lnTo>
                  <a:lnTo>
                    <a:pt x="200" y="382"/>
                  </a:lnTo>
                  <a:lnTo>
                    <a:pt x="205" y="380"/>
                  </a:lnTo>
                  <a:lnTo>
                    <a:pt x="209" y="379"/>
                  </a:lnTo>
                  <a:lnTo>
                    <a:pt x="213" y="380"/>
                  </a:lnTo>
                  <a:lnTo>
                    <a:pt x="217" y="382"/>
                  </a:lnTo>
                  <a:lnTo>
                    <a:pt x="284" y="450"/>
                  </a:lnTo>
                  <a:lnTo>
                    <a:pt x="503" y="247"/>
                  </a:lnTo>
                  <a:lnTo>
                    <a:pt x="507" y="243"/>
                  </a:lnTo>
                  <a:lnTo>
                    <a:pt x="512" y="243"/>
                  </a:lnTo>
                  <a:lnTo>
                    <a:pt x="516" y="243"/>
                  </a:lnTo>
                  <a:lnTo>
                    <a:pt x="519" y="247"/>
                  </a:lnTo>
                  <a:lnTo>
                    <a:pt x="522" y="251"/>
                  </a:lnTo>
                  <a:lnTo>
                    <a:pt x="523" y="255"/>
                  </a:lnTo>
                  <a:lnTo>
                    <a:pt x="522" y="260"/>
                  </a:lnTo>
                  <a:lnTo>
                    <a:pt x="519" y="263"/>
                  </a:lnTo>
                  <a:close/>
                  <a:moveTo>
                    <a:pt x="707" y="0"/>
                  </a:moveTo>
                  <a:lnTo>
                    <a:pt x="12" y="0"/>
                  </a:lnTo>
                  <a:lnTo>
                    <a:pt x="8" y="2"/>
                  </a:lnTo>
                  <a:lnTo>
                    <a:pt x="4" y="5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707"/>
                  </a:lnTo>
                  <a:lnTo>
                    <a:pt x="1" y="713"/>
                  </a:lnTo>
                  <a:lnTo>
                    <a:pt x="4" y="716"/>
                  </a:lnTo>
                  <a:lnTo>
                    <a:pt x="8" y="719"/>
                  </a:lnTo>
                  <a:lnTo>
                    <a:pt x="12" y="719"/>
                  </a:lnTo>
                  <a:lnTo>
                    <a:pt x="707" y="719"/>
                  </a:lnTo>
                  <a:lnTo>
                    <a:pt x="711" y="719"/>
                  </a:lnTo>
                  <a:lnTo>
                    <a:pt x="716" y="716"/>
                  </a:lnTo>
                  <a:lnTo>
                    <a:pt x="718" y="713"/>
                  </a:lnTo>
                  <a:lnTo>
                    <a:pt x="719" y="707"/>
                  </a:lnTo>
                  <a:lnTo>
                    <a:pt x="719" y="13"/>
                  </a:lnTo>
                  <a:lnTo>
                    <a:pt x="718" y="8"/>
                  </a:lnTo>
                  <a:lnTo>
                    <a:pt x="716" y="5"/>
                  </a:lnTo>
                  <a:lnTo>
                    <a:pt x="711" y="2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57" name="Google Shape;257;p23"/>
          <p:cNvGrpSpPr/>
          <p:nvPr/>
        </p:nvGrpSpPr>
        <p:grpSpPr>
          <a:xfrm>
            <a:off x="5800963" y="3974650"/>
            <a:ext cx="2456041" cy="295227"/>
            <a:chOff x="649514" y="1532721"/>
            <a:chExt cx="3301574" cy="430800"/>
          </a:xfrm>
        </p:grpSpPr>
        <p:sp>
          <p:nvSpPr>
            <p:cNvPr id="258" name="Google Shape;258;p23"/>
            <p:cNvSpPr txBox="1"/>
            <p:nvPr/>
          </p:nvSpPr>
          <p:spPr>
            <a:xfrm>
              <a:off x="1209688" y="1532721"/>
              <a:ext cx="2741400" cy="43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Quattrocento Sans"/>
                  <a:ea typeface="Quattrocento Sans"/>
                  <a:cs typeface="Quattrocento Sans"/>
                  <a:sym typeface="Quattrocento Sans"/>
                </a:rPr>
                <a:t>Choose When to Start and Stop Recording</a:t>
              </a:r>
              <a:endParaRPr/>
            </a:p>
          </p:txBody>
        </p:sp>
        <p:sp>
          <p:nvSpPr>
            <p:cNvPr id="259" name="Google Shape;259;p23"/>
            <p:cNvSpPr/>
            <p:nvPr/>
          </p:nvSpPr>
          <p:spPr>
            <a:xfrm>
              <a:off x="649514" y="1544844"/>
              <a:ext cx="406648" cy="406648"/>
            </a:xfrm>
            <a:custGeom>
              <a:avLst/>
              <a:gdLst/>
              <a:ahLst/>
              <a:cxnLst/>
              <a:rect l="l" t="t" r="r" b="b"/>
              <a:pathLst>
                <a:path w="719" h="719" extrusionOk="0">
                  <a:moveTo>
                    <a:pt x="519" y="263"/>
                  </a:moveTo>
                  <a:lnTo>
                    <a:pt x="292" y="475"/>
                  </a:lnTo>
                  <a:lnTo>
                    <a:pt x="289" y="477"/>
                  </a:lnTo>
                  <a:lnTo>
                    <a:pt x="284" y="479"/>
                  </a:lnTo>
                  <a:lnTo>
                    <a:pt x="280" y="477"/>
                  </a:lnTo>
                  <a:lnTo>
                    <a:pt x="275" y="475"/>
                  </a:lnTo>
                  <a:lnTo>
                    <a:pt x="200" y="400"/>
                  </a:lnTo>
                  <a:lnTo>
                    <a:pt x="198" y="396"/>
                  </a:lnTo>
                  <a:lnTo>
                    <a:pt x="197" y="391"/>
                  </a:lnTo>
                  <a:lnTo>
                    <a:pt x="198" y="387"/>
                  </a:lnTo>
                  <a:lnTo>
                    <a:pt x="200" y="382"/>
                  </a:lnTo>
                  <a:lnTo>
                    <a:pt x="205" y="380"/>
                  </a:lnTo>
                  <a:lnTo>
                    <a:pt x="209" y="379"/>
                  </a:lnTo>
                  <a:lnTo>
                    <a:pt x="213" y="380"/>
                  </a:lnTo>
                  <a:lnTo>
                    <a:pt x="217" y="382"/>
                  </a:lnTo>
                  <a:lnTo>
                    <a:pt x="284" y="450"/>
                  </a:lnTo>
                  <a:lnTo>
                    <a:pt x="503" y="247"/>
                  </a:lnTo>
                  <a:lnTo>
                    <a:pt x="507" y="243"/>
                  </a:lnTo>
                  <a:lnTo>
                    <a:pt x="512" y="243"/>
                  </a:lnTo>
                  <a:lnTo>
                    <a:pt x="516" y="243"/>
                  </a:lnTo>
                  <a:lnTo>
                    <a:pt x="519" y="247"/>
                  </a:lnTo>
                  <a:lnTo>
                    <a:pt x="522" y="251"/>
                  </a:lnTo>
                  <a:lnTo>
                    <a:pt x="523" y="255"/>
                  </a:lnTo>
                  <a:lnTo>
                    <a:pt x="522" y="260"/>
                  </a:lnTo>
                  <a:lnTo>
                    <a:pt x="519" y="263"/>
                  </a:lnTo>
                  <a:close/>
                  <a:moveTo>
                    <a:pt x="707" y="0"/>
                  </a:moveTo>
                  <a:lnTo>
                    <a:pt x="12" y="0"/>
                  </a:lnTo>
                  <a:lnTo>
                    <a:pt x="8" y="2"/>
                  </a:lnTo>
                  <a:lnTo>
                    <a:pt x="4" y="5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707"/>
                  </a:lnTo>
                  <a:lnTo>
                    <a:pt x="1" y="713"/>
                  </a:lnTo>
                  <a:lnTo>
                    <a:pt x="4" y="716"/>
                  </a:lnTo>
                  <a:lnTo>
                    <a:pt x="8" y="719"/>
                  </a:lnTo>
                  <a:lnTo>
                    <a:pt x="12" y="719"/>
                  </a:lnTo>
                  <a:lnTo>
                    <a:pt x="707" y="719"/>
                  </a:lnTo>
                  <a:lnTo>
                    <a:pt x="711" y="719"/>
                  </a:lnTo>
                  <a:lnTo>
                    <a:pt x="716" y="716"/>
                  </a:lnTo>
                  <a:lnTo>
                    <a:pt x="718" y="713"/>
                  </a:lnTo>
                  <a:lnTo>
                    <a:pt x="719" y="707"/>
                  </a:lnTo>
                  <a:lnTo>
                    <a:pt x="719" y="13"/>
                  </a:lnTo>
                  <a:lnTo>
                    <a:pt x="718" y="8"/>
                  </a:lnTo>
                  <a:lnTo>
                    <a:pt x="716" y="5"/>
                  </a:lnTo>
                  <a:lnTo>
                    <a:pt x="711" y="2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60" name="Google Shape;260;p23"/>
          <p:cNvGrpSpPr/>
          <p:nvPr/>
        </p:nvGrpSpPr>
        <p:grpSpPr>
          <a:xfrm>
            <a:off x="5800963" y="2303100"/>
            <a:ext cx="2523885" cy="295227"/>
            <a:chOff x="649514" y="1532720"/>
            <a:chExt cx="3392775" cy="430800"/>
          </a:xfrm>
        </p:grpSpPr>
        <p:sp>
          <p:nvSpPr>
            <p:cNvPr id="261" name="Google Shape;261;p23"/>
            <p:cNvSpPr txBox="1"/>
            <p:nvPr/>
          </p:nvSpPr>
          <p:spPr>
            <a:xfrm>
              <a:off x="1209689" y="1532720"/>
              <a:ext cx="2832600" cy="43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Quattrocento Sans"/>
                  <a:ea typeface="Quattrocento Sans"/>
                  <a:cs typeface="Quattrocento Sans"/>
                  <a:sym typeface="Quattrocento Sans"/>
                </a:rPr>
                <a:t>Develop Multiple Windows for GUI</a:t>
              </a:r>
              <a:endParaRPr/>
            </a:p>
          </p:txBody>
        </p:sp>
        <p:sp>
          <p:nvSpPr>
            <p:cNvPr id="262" name="Google Shape;262;p23"/>
            <p:cNvSpPr/>
            <p:nvPr/>
          </p:nvSpPr>
          <p:spPr>
            <a:xfrm>
              <a:off x="649514" y="1544844"/>
              <a:ext cx="406648" cy="406648"/>
            </a:xfrm>
            <a:custGeom>
              <a:avLst/>
              <a:gdLst/>
              <a:ahLst/>
              <a:cxnLst/>
              <a:rect l="l" t="t" r="r" b="b"/>
              <a:pathLst>
                <a:path w="719" h="719" extrusionOk="0">
                  <a:moveTo>
                    <a:pt x="519" y="263"/>
                  </a:moveTo>
                  <a:lnTo>
                    <a:pt x="292" y="475"/>
                  </a:lnTo>
                  <a:lnTo>
                    <a:pt x="289" y="477"/>
                  </a:lnTo>
                  <a:lnTo>
                    <a:pt x="284" y="479"/>
                  </a:lnTo>
                  <a:lnTo>
                    <a:pt x="280" y="477"/>
                  </a:lnTo>
                  <a:lnTo>
                    <a:pt x="275" y="475"/>
                  </a:lnTo>
                  <a:lnTo>
                    <a:pt x="200" y="400"/>
                  </a:lnTo>
                  <a:lnTo>
                    <a:pt x="198" y="396"/>
                  </a:lnTo>
                  <a:lnTo>
                    <a:pt x="197" y="391"/>
                  </a:lnTo>
                  <a:lnTo>
                    <a:pt x="198" y="387"/>
                  </a:lnTo>
                  <a:lnTo>
                    <a:pt x="200" y="382"/>
                  </a:lnTo>
                  <a:lnTo>
                    <a:pt x="205" y="380"/>
                  </a:lnTo>
                  <a:lnTo>
                    <a:pt x="209" y="379"/>
                  </a:lnTo>
                  <a:lnTo>
                    <a:pt x="213" y="380"/>
                  </a:lnTo>
                  <a:lnTo>
                    <a:pt x="217" y="382"/>
                  </a:lnTo>
                  <a:lnTo>
                    <a:pt x="284" y="450"/>
                  </a:lnTo>
                  <a:lnTo>
                    <a:pt x="503" y="247"/>
                  </a:lnTo>
                  <a:lnTo>
                    <a:pt x="507" y="243"/>
                  </a:lnTo>
                  <a:lnTo>
                    <a:pt x="512" y="243"/>
                  </a:lnTo>
                  <a:lnTo>
                    <a:pt x="516" y="243"/>
                  </a:lnTo>
                  <a:lnTo>
                    <a:pt x="519" y="247"/>
                  </a:lnTo>
                  <a:lnTo>
                    <a:pt x="522" y="251"/>
                  </a:lnTo>
                  <a:lnTo>
                    <a:pt x="523" y="255"/>
                  </a:lnTo>
                  <a:lnTo>
                    <a:pt x="522" y="260"/>
                  </a:lnTo>
                  <a:lnTo>
                    <a:pt x="519" y="263"/>
                  </a:lnTo>
                  <a:close/>
                  <a:moveTo>
                    <a:pt x="707" y="0"/>
                  </a:moveTo>
                  <a:lnTo>
                    <a:pt x="12" y="0"/>
                  </a:lnTo>
                  <a:lnTo>
                    <a:pt x="8" y="2"/>
                  </a:lnTo>
                  <a:lnTo>
                    <a:pt x="4" y="5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707"/>
                  </a:lnTo>
                  <a:lnTo>
                    <a:pt x="1" y="713"/>
                  </a:lnTo>
                  <a:lnTo>
                    <a:pt x="4" y="716"/>
                  </a:lnTo>
                  <a:lnTo>
                    <a:pt x="8" y="719"/>
                  </a:lnTo>
                  <a:lnTo>
                    <a:pt x="12" y="719"/>
                  </a:lnTo>
                  <a:lnTo>
                    <a:pt x="707" y="719"/>
                  </a:lnTo>
                  <a:lnTo>
                    <a:pt x="711" y="719"/>
                  </a:lnTo>
                  <a:lnTo>
                    <a:pt x="716" y="716"/>
                  </a:lnTo>
                  <a:lnTo>
                    <a:pt x="718" y="713"/>
                  </a:lnTo>
                  <a:lnTo>
                    <a:pt x="719" y="707"/>
                  </a:lnTo>
                  <a:lnTo>
                    <a:pt x="719" y="13"/>
                  </a:lnTo>
                  <a:lnTo>
                    <a:pt x="718" y="8"/>
                  </a:lnTo>
                  <a:lnTo>
                    <a:pt x="716" y="5"/>
                  </a:lnTo>
                  <a:lnTo>
                    <a:pt x="711" y="2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63" name="Google Shape;263;p23"/>
          <p:cNvGrpSpPr/>
          <p:nvPr/>
        </p:nvGrpSpPr>
        <p:grpSpPr>
          <a:xfrm>
            <a:off x="5800963" y="2846200"/>
            <a:ext cx="2456041" cy="295227"/>
            <a:chOff x="649514" y="1532718"/>
            <a:chExt cx="3301574" cy="430800"/>
          </a:xfrm>
        </p:grpSpPr>
        <p:sp>
          <p:nvSpPr>
            <p:cNvPr id="264" name="Google Shape;264;p23"/>
            <p:cNvSpPr txBox="1"/>
            <p:nvPr/>
          </p:nvSpPr>
          <p:spPr>
            <a:xfrm>
              <a:off x="1209688" y="1532718"/>
              <a:ext cx="2741400" cy="43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Quattrocento Sans"/>
                  <a:ea typeface="Quattrocento Sans"/>
                  <a:cs typeface="Quattrocento Sans"/>
                  <a:sym typeface="Quattrocento Sans"/>
                </a:rPr>
                <a:t>Complete GUI Visually</a:t>
              </a:r>
              <a:endParaRPr/>
            </a:p>
          </p:txBody>
        </p:sp>
        <p:sp>
          <p:nvSpPr>
            <p:cNvPr id="265" name="Google Shape;265;p23"/>
            <p:cNvSpPr/>
            <p:nvPr/>
          </p:nvSpPr>
          <p:spPr>
            <a:xfrm>
              <a:off x="649514" y="1544844"/>
              <a:ext cx="406648" cy="406648"/>
            </a:xfrm>
            <a:custGeom>
              <a:avLst/>
              <a:gdLst/>
              <a:ahLst/>
              <a:cxnLst/>
              <a:rect l="l" t="t" r="r" b="b"/>
              <a:pathLst>
                <a:path w="719" h="719" extrusionOk="0">
                  <a:moveTo>
                    <a:pt x="519" y="263"/>
                  </a:moveTo>
                  <a:lnTo>
                    <a:pt x="292" y="475"/>
                  </a:lnTo>
                  <a:lnTo>
                    <a:pt x="289" y="477"/>
                  </a:lnTo>
                  <a:lnTo>
                    <a:pt x="284" y="479"/>
                  </a:lnTo>
                  <a:lnTo>
                    <a:pt x="280" y="477"/>
                  </a:lnTo>
                  <a:lnTo>
                    <a:pt x="275" y="475"/>
                  </a:lnTo>
                  <a:lnTo>
                    <a:pt x="200" y="400"/>
                  </a:lnTo>
                  <a:lnTo>
                    <a:pt x="198" y="396"/>
                  </a:lnTo>
                  <a:lnTo>
                    <a:pt x="197" y="391"/>
                  </a:lnTo>
                  <a:lnTo>
                    <a:pt x="198" y="387"/>
                  </a:lnTo>
                  <a:lnTo>
                    <a:pt x="200" y="382"/>
                  </a:lnTo>
                  <a:lnTo>
                    <a:pt x="205" y="380"/>
                  </a:lnTo>
                  <a:lnTo>
                    <a:pt x="209" y="379"/>
                  </a:lnTo>
                  <a:lnTo>
                    <a:pt x="213" y="380"/>
                  </a:lnTo>
                  <a:lnTo>
                    <a:pt x="217" y="382"/>
                  </a:lnTo>
                  <a:lnTo>
                    <a:pt x="284" y="450"/>
                  </a:lnTo>
                  <a:lnTo>
                    <a:pt x="503" y="247"/>
                  </a:lnTo>
                  <a:lnTo>
                    <a:pt x="507" y="243"/>
                  </a:lnTo>
                  <a:lnTo>
                    <a:pt x="512" y="243"/>
                  </a:lnTo>
                  <a:lnTo>
                    <a:pt x="516" y="243"/>
                  </a:lnTo>
                  <a:lnTo>
                    <a:pt x="519" y="247"/>
                  </a:lnTo>
                  <a:lnTo>
                    <a:pt x="522" y="251"/>
                  </a:lnTo>
                  <a:lnTo>
                    <a:pt x="523" y="255"/>
                  </a:lnTo>
                  <a:lnTo>
                    <a:pt x="522" y="260"/>
                  </a:lnTo>
                  <a:lnTo>
                    <a:pt x="519" y="263"/>
                  </a:lnTo>
                  <a:close/>
                  <a:moveTo>
                    <a:pt x="707" y="0"/>
                  </a:moveTo>
                  <a:lnTo>
                    <a:pt x="12" y="0"/>
                  </a:lnTo>
                  <a:lnTo>
                    <a:pt x="8" y="2"/>
                  </a:lnTo>
                  <a:lnTo>
                    <a:pt x="4" y="5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707"/>
                  </a:lnTo>
                  <a:lnTo>
                    <a:pt x="1" y="713"/>
                  </a:lnTo>
                  <a:lnTo>
                    <a:pt x="4" y="716"/>
                  </a:lnTo>
                  <a:lnTo>
                    <a:pt x="8" y="719"/>
                  </a:lnTo>
                  <a:lnTo>
                    <a:pt x="12" y="719"/>
                  </a:lnTo>
                  <a:lnTo>
                    <a:pt x="707" y="719"/>
                  </a:lnTo>
                  <a:lnTo>
                    <a:pt x="711" y="719"/>
                  </a:lnTo>
                  <a:lnTo>
                    <a:pt x="716" y="716"/>
                  </a:lnTo>
                  <a:lnTo>
                    <a:pt x="718" y="713"/>
                  </a:lnTo>
                  <a:lnTo>
                    <a:pt x="719" y="707"/>
                  </a:lnTo>
                  <a:lnTo>
                    <a:pt x="719" y="13"/>
                  </a:lnTo>
                  <a:lnTo>
                    <a:pt x="718" y="8"/>
                  </a:lnTo>
                  <a:lnTo>
                    <a:pt x="716" y="5"/>
                  </a:lnTo>
                  <a:lnTo>
                    <a:pt x="711" y="2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266" name="Google Shape;266;p23"/>
          <p:cNvSpPr txBox="1"/>
          <p:nvPr/>
        </p:nvSpPr>
        <p:spPr>
          <a:xfrm>
            <a:off x="7811600" y="4481500"/>
            <a:ext cx="9807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Taylor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11"/>
    </mc:Choice>
    <mc:Fallback xmlns="">
      <p:transition spd="slow" advTm="2741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 and Data Logging development</a:t>
            </a:r>
            <a:endParaRPr/>
          </a:p>
        </p:txBody>
      </p:sp>
      <p:sp>
        <p:nvSpPr>
          <p:cNvPr id="272" name="Google Shape;272;p2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73" name="Google Shape;273;p24"/>
          <p:cNvSpPr txBox="1"/>
          <p:nvPr/>
        </p:nvSpPr>
        <p:spPr>
          <a:xfrm>
            <a:off x="7536875" y="4490875"/>
            <a:ext cx="14079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Taylor</a:t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4" name="Google Shape;274;p24"/>
          <p:cNvSpPr txBox="1"/>
          <p:nvPr/>
        </p:nvSpPr>
        <p:spPr>
          <a:xfrm>
            <a:off x="7811600" y="4481500"/>
            <a:ext cx="9807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Taylor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24"/>
          <p:cNvPicPr preferRelativeResize="0"/>
          <p:nvPr/>
        </p:nvPicPr>
        <p:blipFill rotWithShape="1">
          <a:blip r:embed="rId3">
            <a:alphaModFix/>
          </a:blip>
          <a:srcRect r="58064"/>
          <a:stretch/>
        </p:blipFill>
        <p:spPr>
          <a:xfrm>
            <a:off x="713525" y="1493125"/>
            <a:ext cx="2283450" cy="295164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6" name="Google Shape;276;p24"/>
          <p:cNvPicPr preferRelativeResize="0"/>
          <p:nvPr/>
        </p:nvPicPr>
        <p:blipFill rotWithShape="1">
          <a:blip r:embed="rId4">
            <a:alphaModFix/>
          </a:blip>
          <a:srcRect t="4807" r="73999"/>
          <a:stretch/>
        </p:blipFill>
        <p:spPr>
          <a:xfrm>
            <a:off x="6843799" y="1493125"/>
            <a:ext cx="1504100" cy="299774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7" name="Google Shape;277;p24"/>
          <p:cNvPicPr preferRelativeResize="0"/>
          <p:nvPr/>
        </p:nvPicPr>
        <p:blipFill rotWithShape="1">
          <a:blip r:embed="rId5">
            <a:alphaModFix/>
          </a:blip>
          <a:srcRect t="25964" b="18686"/>
          <a:stretch/>
        </p:blipFill>
        <p:spPr>
          <a:xfrm>
            <a:off x="3429638" y="2042863"/>
            <a:ext cx="2981498" cy="220027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8" name="Google Shape;278;p24"/>
          <p:cNvSpPr/>
          <p:nvPr/>
        </p:nvSpPr>
        <p:spPr>
          <a:xfrm>
            <a:off x="2853350" y="2973900"/>
            <a:ext cx="823200" cy="410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4"/>
          <p:cNvSpPr/>
          <p:nvPr/>
        </p:nvSpPr>
        <p:spPr>
          <a:xfrm>
            <a:off x="6243550" y="2973900"/>
            <a:ext cx="823200" cy="410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48"/>
    </mc:Choice>
    <mc:Fallback xmlns="">
      <p:transition spd="slow" advTm="1074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285" name="Google Shape;285;p25"/>
          <p:cNvSpPr txBox="1">
            <a:spLocks noGrp="1"/>
          </p:cNvSpPr>
          <p:nvPr>
            <p:ph type="body" idx="1"/>
          </p:nvPr>
        </p:nvSpPr>
        <p:spPr>
          <a:xfrm>
            <a:off x="819150" y="1624700"/>
            <a:ext cx="7505700" cy="28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Mobility</a:t>
            </a:r>
            <a:r>
              <a:rPr lang="en" sz="1500"/>
              <a:t>: Force feedback cannot be tested during operation until replacement motor arrives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b="1"/>
              <a:t>Power System</a:t>
            </a:r>
            <a:r>
              <a:rPr lang="en" sz="1500"/>
              <a:t>: Once mobile and IR sensors have been attached, BECs will be merged and installed permanently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500" b="1"/>
              <a:t>GUI and Data Logging</a:t>
            </a:r>
            <a:r>
              <a:rPr lang="en" sz="1500"/>
              <a:t>: Data links and communications established, logging data successfully, and basic GUI built. Now just a matter of expanding capabilities and visually refining displays</a:t>
            </a:r>
            <a:endParaRPr sz="1500"/>
          </a:p>
        </p:txBody>
      </p:sp>
      <p:sp>
        <p:nvSpPr>
          <p:cNvPr id="286" name="Google Shape;286;p25"/>
          <p:cNvSpPr txBox="1"/>
          <p:nvPr/>
        </p:nvSpPr>
        <p:spPr>
          <a:xfrm>
            <a:off x="7811600" y="4481500"/>
            <a:ext cx="9807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Lauren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292" name="Google Shape;29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575" y="1404475"/>
            <a:ext cx="8626856" cy="353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624700"/>
            <a:ext cx="4378200" cy="28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/>
              <a:t>Goal</a:t>
            </a:r>
            <a:r>
              <a:rPr lang="en"/>
              <a:t>: </a:t>
            </a:r>
            <a:r>
              <a:rPr lang="en" sz="1500"/>
              <a:t>to build an adaptable platform to provide help to children with mobility issues in their transition to drive electric powered wheelchairs (EPWs)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 u="sng"/>
              <a:t>Clients</a:t>
            </a:r>
            <a:r>
              <a:rPr lang="en"/>
              <a:t>:</a:t>
            </a:r>
            <a:endParaRPr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Dr. Kyle Winfree, Assistant Professor at Northern Arizona University</a:t>
            </a:r>
            <a:endParaRPr sz="1500"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Krista Branch, Physical Therapist (PT) in Flagstaff Unified School District (FUSD)</a:t>
            </a:r>
            <a:endParaRPr sz="1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sp>
        <p:nvSpPr>
          <p:cNvPr id="136" name="Google Shape;136;p14"/>
          <p:cNvSpPr txBox="1"/>
          <p:nvPr/>
        </p:nvSpPr>
        <p:spPr>
          <a:xfrm>
            <a:off x="7811600" y="4481500"/>
            <a:ext cx="9807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Khaled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14"/>
          <p:cNvPicPr preferRelativeResize="0"/>
          <p:nvPr/>
        </p:nvPicPr>
        <p:blipFill rotWithShape="1">
          <a:blip r:embed="rId3">
            <a:alphaModFix/>
          </a:blip>
          <a:srcRect l="7499" t="9633" r="12724"/>
          <a:stretch/>
        </p:blipFill>
        <p:spPr>
          <a:xfrm>
            <a:off x="5374625" y="1276900"/>
            <a:ext cx="3210927" cy="2728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and Responsibilities</a:t>
            </a:r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1"/>
          </p:nvPr>
        </p:nvSpPr>
        <p:spPr>
          <a:xfrm>
            <a:off x="819150" y="1675075"/>
            <a:ext cx="4644300" cy="28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Graphical User Input (GUI)</a:t>
            </a:r>
            <a:endParaRPr sz="15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January - Researched on Methods for Implementation 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February - User Interface Structure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March - User Interface Inputs &amp; Filing Records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April - Testing and Debugging 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500"/>
          </a:p>
        </p:txBody>
      </p:sp>
      <p:sp>
        <p:nvSpPr>
          <p:cNvPr id="144" name="Google Shape;144;p15"/>
          <p:cNvSpPr txBox="1"/>
          <p:nvPr/>
        </p:nvSpPr>
        <p:spPr>
          <a:xfrm>
            <a:off x="7536875" y="4490875"/>
            <a:ext cx="14079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Khaled</a:t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45" name="Google Shape;145;p15"/>
          <p:cNvGrpSpPr/>
          <p:nvPr/>
        </p:nvGrpSpPr>
        <p:grpSpPr>
          <a:xfrm>
            <a:off x="5772235" y="3121681"/>
            <a:ext cx="2039373" cy="313795"/>
            <a:chOff x="649514" y="2007600"/>
            <a:chExt cx="2741461" cy="430800"/>
          </a:xfrm>
        </p:grpSpPr>
        <p:sp>
          <p:nvSpPr>
            <p:cNvPr id="146" name="Google Shape;146;p15"/>
            <p:cNvSpPr txBox="1"/>
            <p:nvPr/>
          </p:nvSpPr>
          <p:spPr>
            <a:xfrm>
              <a:off x="1209675" y="2007600"/>
              <a:ext cx="2181300" cy="43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Quattrocento Sans"/>
                  <a:ea typeface="Quattrocento Sans"/>
                  <a:cs typeface="Quattrocento Sans"/>
                  <a:sym typeface="Quattrocento Sans"/>
                </a:rPr>
                <a:t>Prototype GUI with Authentication</a:t>
              </a:r>
              <a:endParaRPr/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649514" y="2019686"/>
              <a:ext cx="406648" cy="406648"/>
            </a:xfrm>
            <a:custGeom>
              <a:avLst/>
              <a:gdLst/>
              <a:ahLst/>
              <a:cxnLst/>
              <a:rect l="l" t="t" r="r" b="b"/>
              <a:pathLst>
                <a:path w="719" h="719" extrusionOk="0">
                  <a:moveTo>
                    <a:pt x="519" y="263"/>
                  </a:moveTo>
                  <a:lnTo>
                    <a:pt x="292" y="475"/>
                  </a:lnTo>
                  <a:lnTo>
                    <a:pt x="289" y="477"/>
                  </a:lnTo>
                  <a:lnTo>
                    <a:pt x="284" y="479"/>
                  </a:lnTo>
                  <a:lnTo>
                    <a:pt x="280" y="477"/>
                  </a:lnTo>
                  <a:lnTo>
                    <a:pt x="275" y="475"/>
                  </a:lnTo>
                  <a:lnTo>
                    <a:pt x="200" y="400"/>
                  </a:lnTo>
                  <a:lnTo>
                    <a:pt x="198" y="396"/>
                  </a:lnTo>
                  <a:lnTo>
                    <a:pt x="197" y="391"/>
                  </a:lnTo>
                  <a:lnTo>
                    <a:pt x="198" y="387"/>
                  </a:lnTo>
                  <a:lnTo>
                    <a:pt x="200" y="382"/>
                  </a:lnTo>
                  <a:lnTo>
                    <a:pt x="205" y="380"/>
                  </a:lnTo>
                  <a:lnTo>
                    <a:pt x="209" y="379"/>
                  </a:lnTo>
                  <a:lnTo>
                    <a:pt x="213" y="380"/>
                  </a:lnTo>
                  <a:lnTo>
                    <a:pt x="217" y="382"/>
                  </a:lnTo>
                  <a:lnTo>
                    <a:pt x="284" y="450"/>
                  </a:lnTo>
                  <a:lnTo>
                    <a:pt x="503" y="247"/>
                  </a:lnTo>
                  <a:lnTo>
                    <a:pt x="507" y="243"/>
                  </a:lnTo>
                  <a:lnTo>
                    <a:pt x="512" y="243"/>
                  </a:lnTo>
                  <a:lnTo>
                    <a:pt x="516" y="243"/>
                  </a:lnTo>
                  <a:lnTo>
                    <a:pt x="519" y="247"/>
                  </a:lnTo>
                  <a:lnTo>
                    <a:pt x="522" y="251"/>
                  </a:lnTo>
                  <a:lnTo>
                    <a:pt x="523" y="255"/>
                  </a:lnTo>
                  <a:lnTo>
                    <a:pt x="522" y="260"/>
                  </a:lnTo>
                  <a:lnTo>
                    <a:pt x="519" y="263"/>
                  </a:lnTo>
                  <a:close/>
                  <a:moveTo>
                    <a:pt x="707" y="0"/>
                  </a:moveTo>
                  <a:lnTo>
                    <a:pt x="12" y="0"/>
                  </a:lnTo>
                  <a:lnTo>
                    <a:pt x="8" y="2"/>
                  </a:lnTo>
                  <a:lnTo>
                    <a:pt x="4" y="5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707"/>
                  </a:lnTo>
                  <a:lnTo>
                    <a:pt x="1" y="713"/>
                  </a:lnTo>
                  <a:lnTo>
                    <a:pt x="4" y="716"/>
                  </a:lnTo>
                  <a:lnTo>
                    <a:pt x="8" y="719"/>
                  </a:lnTo>
                  <a:lnTo>
                    <a:pt x="12" y="719"/>
                  </a:lnTo>
                  <a:lnTo>
                    <a:pt x="707" y="719"/>
                  </a:lnTo>
                  <a:lnTo>
                    <a:pt x="711" y="719"/>
                  </a:lnTo>
                  <a:lnTo>
                    <a:pt x="716" y="716"/>
                  </a:lnTo>
                  <a:lnTo>
                    <a:pt x="718" y="713"/>
                  </a:lnTo>
                  <a:lnTo>
                    <a:pt x="719" y="707"/>
                  </a:lnTo>
                  <a:lnTo>
                    <a:pt x="719" y="13"/>
                  </a:lnTo>
                  <a:lnTo>
                    <a:pt x="718" y="8"/>
                  </a:lnTo>
                  <a:lnTo>
                    <a:pt x="716" y="5"/>
                  </a:lnTo>
                  <a:lnTo>
                    <a:pt x="711" y="2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48" name="Google Shape;148;p15"/>
          <p:cNvSpPr txBox="1"/>
          <p:nvPr/>
        </p:nvSpPr>
        <p:spPr>
          <a:xfrm>
            <a:off x="7811600" y="4481500"/>
            <a:ext cx="9807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Khaled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5"/>
          <p:cNvSpPr/>
          <p:nvPr/>
        </p:nvSpPr>
        <p:spPr>
          <a:xfrm>
            <a:off x="5772218" y="2027192"/>
            <a:ext cx="302487" cy="278664"/>
          </a:xfrm>
          <a:custGeom>
            <a:avLst/>
            <a:gdLst/>
            <a:ahLst/>
            <a:cxnLst/>
            <a:rect l="l" t="t" r="r" b="b"/>
            <a:pathLst>
              <a:path w="695" h="695" extrusionOk="0">
                <a:moveTo>
                  <a:pt x="488" y="471"/>
                </a:moveTo>
                <a:lnTo>
                  <a:pt x="490" y="475"/>
                </a:lnTo>
                <a:lnTo>
                  <a:pt x="491" y="479"/>
                </a:lnTo>
                <a:lnTo>
                  <a:pt x="490" y="484"/>
                </a:lnTo>
                <a:lnTo>
                  <a:pt x="488" y="487"/>
                </a:lnTo>
                <a:lnTo>
                  <a:pt x="483" y="490"/>
                </a:lnTo>
                <a:lnTo>
                  <a:pt x="479" y="490"/>
                </a:lnTo>
                <a:lnTo>
                  <a:pt x="475" y="490"/>
                </a:lnTo>
                <a:lnTo>
                  <a:pt x="471" y="487"/>
                </a:lnTo>
                <a:lnTo>
                  <a:pt x="348" y="365"/>
                </a:lnTo>
                <a:lnTo>
                  <a:pt x="225" y="487"/>
                </a:lnTo>
                <a:lnTo>
                  <a:pt x="221" y="490"/>
                </a:lnTo>
                <a:lnTo>
                  <a:pt x="216" y="490"/>
                </a:lnTo>
                <a:lnTo>
                  <a:pt x="212" y="490"/>
                </a:lnTo>
                <a:lnTo>
                  <a:pt x="207" y="487"/>
                </a:lnTo>
                <a:lnTo>
                  <a:pt x="205" y="483"/>
                </a:lnTo>
                <a:lnTo>
                  <a:pt x="204" y="478"/>
                </a:lnTo>
                <a:lnTo>
                  <a:pt x="205" y="474"/>
                </a:lnTo>
                <a:lnTo>
                  <a:pt x="207" y="471"/>
                </a:lnTo>
                <a:lnTo>
                  <a:pt x="331" y="347"/>
                </a:lnTo>
                <a:lnTo>
                  <a:pt x="207" y="223"/>
                </a:lnTo>
                <a:lnTo>
                  <a:pt x="205" y="220"/>
                </a:lnTo>
                <a:lnTo>
                  <a:pt x="204" y="215"/>
                </a:lnTo>
                <a:lnTo>
                  <a:pt x="205" y="211"/>
                </a:lnTo>
                <a:lnTo>
                  <a:pt x="207" y="207"/>
                </a:lnTo>
                <a:lnTo>
                  <a:pt x="212" y="204"/>
                </a:lnTo>
                <a:lnTo>
                  <a:pt x="216" y="203"/>
                </a:lnTo>
                <a:lnTo>
                  <a:pt x="221" y="204"/>
                </a:lnTo>
                <a:lnTo>
                  <a:pt x="224" y="207"/>
                </a:lnTo>
                <a:lnTo>
                  <a:pt x="348" y="330"/>
                </a:lnTo>
                <a:lnTo>
                  <a:pt x="471" y="207"/>
                </a:lnTo>
                <a:lnTo>
                  <a:pt x="475" y="204"/>
                </a:lnTo>
                <a:lnTo>
                  <a:pt x="479" y="203"/>
                </a:lnTo>
                <a:lnTo>
                  <a:pt x="483" y="204"/>
                </a:lnTo>
                <a:lnTo>
                  <a:pt x="488" y="207"/>
                </a:lnTo>
                <a:lnTo>
                  <a:pt x="490" y="211"/>
                </a:lnTo>
                <a:lnTo>
                  <a:pt x="491" y="215"/>
                </a:lnTo>
                <a:lnTo>
                  <a:pt x="490" y="220"/>
                </a:lnTo>
                <a:lnTo>
                  <a:pt x="488" y="223"/>
                </a:lnTo>
                <a:lnTo>
                  <a:pt x="364" y="347"/>
                </a:lnTo>
                <a:lnTo>
                  <a:pt x="488" y="471"/>
                </a:lnTo>
                <a:close/>
                <a:moveTo>
                  <a:pt x="683" y="0"/>
                </a:move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1"/>
                </a:lnTo>
                <a:lnTo>
                  <a:pt x="0" y="683"/>
                </a:lnTo>
                <a:lnTo>
                  <a:pt x="1" y="687"/>
                </a:lnTo>
                <a:lnTo>
                  <a:pt x="4" y="691"/>
                </a:lnTo>
                <a:lnTo>
                  <a:pt x="7" y="694"/>
                </a:lnTo>
                <a:lnTo>
                  <a:pt x="12" y="695"/>
                </a:lnTo>
                <a:lnTo>
                  <a:pt x="683" y="695"/>
                </a:lnTo>
                <a:lnTo>
                  <a:pt x="688" y="694"/>
                </a:lnTo>
                <a:lnTo>
                  <a:pt x="691" y="691"/>
                </a:lnTo>
                <a:lnTo>
                  <a:pt x="694" y="687"/>
                </a:lnTo>
                <a:lnTo>
                  <a:pt x="695" y="683"/>
                </a:lnTo>
                <a:lnTo>
                  <a:pt x="695" y="11"/>
                </a:lnTo>
                <a:lnTo>
                  <a:pt x="694" y="7"/>
                </a:lnTo>
                <a:lnTo>
                  <a:pt x="691" y="3"/>
                </a:lnTo>
                <a:lnTo>
                  <a:pt x="688" y="1"/>
                </a:lnTo>
                <a:lnTo>
                  <a:pt x="683" y="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0" name="Google Shape;150;p15"/>
          <p:cNvSpPr txBox="1"/>
          <p:nvPr/>
        </p:nvSpPr>
        <p:spPr>
          <a:xfrm>
            <a:off x="6188898" y="2018916"/>
            <a:ext cx="16227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attrocento Sans"/>
                <a:ea typeface="Quattrocento Sans"/>
                <a:cs typeface="Quattrocento Sans"/>
                <a:sym typeface="Quattrocento Sans"/>
              </a:rPr>
              <a:t>Filing Records</a:t>
            </a:r>
            <a:endParaRPr/>
          </a:p>
        </p:txBody>
      </p:sp>
      <p:grpSp>
        <p:nvGrpSpPr>
          <p:cNvPr id="151" name="Google Shape;151;p15"/>
          <p:cNvGrpSpPr/>
          <p:nvPr/>
        </p:nvGrpSpPr>
        <p:grpSpPr>
          <a:xfrm>
            <a:off x="5772235" y="2556856"/>
            <a:ext cx="2039373" cy="313795"/>
            <a:chOff x="649514" y="2007600"/>
            <a:chExt cx="2741461" cy="430800"/>
          </a:xfrm>
        </p:grpSpPr>
        <p:sp>
          <p:nvSpPr>
            <p:cNvPr id="152" name="Google Shape;152;p15"/>
            <p:cNvSpPr txBox="1"/>
            <p:nvPr/>
          </p:nvSpPr>
          <p:spPr>
            <a:xfrm>
              <a:off x="1209675" y="2007600"/>
              <a:ext cx="2181300" cy="43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Quattrocento Sans"/>
                  <a:ea typeface="Quattrocento Sans"/>
                  <a:cs typeface="Quattrocento Sans"/>
                  <a:sym typeface="Quattrocento Sans"/>
                </a:rPr>
                <a:t>Functionality</a:t>
              </a: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649514" y="2019686"/>
              <a:ext cx="406648" cy="406648"/>
            </a:xfrm>
            <a:custGeom>
              <a:avLst/>
              <a:gdLst/>
              <a:ahLst/>
              <a:cxnLst/>
              <a:rect l="l" t="t" r="r" b="b"/>
              <a:pathLst>
                <a:path w="719" h="719" extrusionOk="0">
                  <a:moveTo>
                    <a:pt x="519" y="263"/>
                  </a:moveTo>
                  <a:lnTo>
                    <a:pt x="292" y="475"/>
                  </a:lnTo>
                  <a:lnTo>
                    <a:pt x="289" y="477"/>
                  </a:lnTo>
                  <a:lnTo>
                    <a:pt x="284" y="479"/>
                  </a:lnTo>
                  <a:lnTo>
                    <a:pt x="280" y="477"/>
                  </a:lnTo>
                  <a:lnTo>
                    <a:pt x="275" y="475"/>
                  </a:lnTo>
                  <a:lnTo>
                    <a:pt x="200" y="400"/>
                  </a:lnTo>
                  <a:lnTo>
                    <a:pt x="198" y="396"/>
                  </a:lnTo>
                  <a:lnTo>
                    <a:pt x="197" y="391"/>
                  </a:lnTo>
                  <a:lnTo>
                    <a:pt x="198" y="387"/>
                  </a:lnTo>
                  <a:lnTo>
                    <a:pt x="200" y="382"/>
                  </a:lnTo>
                  <a:lnTo>
                    <a:pt x="205" y="380"/>
                  </a:lnTo>
                  <a:lnTo>
                    <a:pt x="209" y="379"/>
                  </a:lnTo>
                  <a:lnTo>
                    <a:pt x="213" y="380"/>
                  </a:lnTo>
                  <a:lnTo>
                    <a:pt x="217" y="382"/>
                  </a:lnTo>
                  <a:lnTo>
                    <a:pt x="284" y="450"/>
                  </a:lnTo>
                  <a:lnTo>
                    <a:pt x="503" y="247"/>
                  </a:lnTo>
                  <a:lnTo>
                    <a:pt x="507" y="243"/>
                  </a:lnTo>
                  <a:lnTo>
                    <a:pt x="512" y="243"/>
                  </a:lnTo>
                  <a:lnTo>
                    <a:pt x="516" y="243"/>
                  </a:lnTo>
                  <a:lnTo>
                    <a:pt x="519" y="247"/>
                  </a:lnTo>
                  <a:lnTo>
                    <a:pt x="522" y="251"/>
                  </a:lnTo>
                  <a:lnTo>
                    <a:pt x="523" y="255"/>
                  </a:lnTo>
                  <a:lnTo>
                    <a:pt x="522" y="260"/>
                  </a:lnTo>
                  <a:lnTo>
                    <a:pt x="519" y="263"/>
                  </a:lnTo>
                  <a:close/>
                  <a:moveTo>
                    <a:pt x="707" y="0"/>
                  </a:moveTo>
                  <a:lnTo>
                    <a:pt x="12" y="0"/>
                  </a:lnTo>
                  <a:lnTo>
                    <a:pt x="8" y="2"/>
                  </a:lnTo>
                  <a:lnTo>
                    <a:pt x="4" y="5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707"/>
                  </a:lnTo>
                  <a:lnTo>
                    <a:pt x="1" y="713"/>
                  </a:lnTo>
                  <a:lnTo>
                    <a:pt x="4" y="716"/>
                  </a:lnTo>
                  <a:lnTo>
                    <a:pt x="8" y="719"/>
                  </a:lnTo>
                  <a:lnTo>
                    <a:pt x="12" y="719"/>
                  </a:lnTo>
                  <a:lnTo>
                    <a:pt x="707" y="719"/>
                  </a:lnTo>
                  <a:lnTo>
                    <a:pt x="711" y="719"/>
                  </a:lnTo>
                  <a:lnTo>
                    <a:pt x="716" y="716"/>
                  </a:lnTo>
                  <a:lnTo>
                    <a:pt x="718" y="713"/>
                  </a:lnTo>
                  <a:lnTo>
                    <a:pt x="719" y="707"/>
                  </a:lnTo>
                  <a:lnTo>
                    <a:pt x="719" y="13"/>
                  </a:lnTo>
                  <a:lnTo>
                    <a:pt x="718" y="8"/>
                  </a:lnTo>
                  <a:lnTo>
                    <a:pt x="716" y="5"/>
                  </a:lnTo>
                  <a:lnTo>
                    <a:pt x="711" y="2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Graphical User Interface (GUI)</a:t>
            </a:r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body" idx="1"/>
          </p:nvPr>
        </p:nvSpPr>
        <p:spPr>
          <a:xfrm>
            <a:off x="819150" y="1792388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Title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Name, Class, Date.. 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Keeping records individually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User friendly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Functionality 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500"/>
          </a:p>
        </p:txBody>
      </p:sp>
      <p:pic>
        <p:nvPicPr>
          <p:cNvPr id="160" name="Google Shape;16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2400" y="1554025"/>
            <a:ext cx="3249124" cy="292472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6"/>
          <p:cNvSpPr txBox="1"/>
          <p:nvPr/>
        </p:nvSpPr>
        <p:spPr>
          <a:xfrm>
            <a:off x="7536875" y="4490875"/>
            <a:ext cx="14079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Khaled</a:t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2" name="Google Shape;162;p16"/>
          <p:cNvSpPr txBox="1"/>
          <p:nvPr/>
        </p:nvSpPr>
        <p:spPr>
          <a:xfrm>
            <a:off x="7811600" y="4481500"/>
            <a:ext cx="9807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Khaled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5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and Responsibilities</a:t>
            </a:r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body" idx="1"/>
          </p:nvPr>
        </p:nvSpPr>
        <p:spPr>
          <a:xfrm>
            <a:off x="819150" y="1777850"/>
            <a:ext cx="3872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January - Research and Pseudocode Outline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February - Development of Code for the IR Sensors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March - Development of Lidar Sensing 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500"/>
              <a:t>Early April - Complete Bluetooth Module </a:t>
            </a:r>
            <a:endParaRPr sz="1500"/>
          </a:p>
        </p:txBody>
      </p:sp>
      <p:sp>
        <p:nvSpPr>
          <p:cNvPr id="169" name="Google Shape;169;p17"/>
          <p:cNvSpPr txBox="1"/>
          <p:nvPr/>
        </p:nvSpPr>
        <p:spPr>
          <a:xfrm>
            <a:off x="7536875" y="4490875"/>
            <a:ext cx="14079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Lauren</a:t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" name="Google Shape;170;p17"/>
          <p:cNvSpPr/>
          <p:nvPr/>
        </p:nvSpPr>
        <p:spPr>
          <a:xfrm>
            <a:off x="5368950" y="2148573"/>
            <a:ext cx="302487" cy="278664"/>
          </a:xfrm>
          <a:custGeom>
            <a:avLst/>
            <a:gdLst/>
            <a:ahLst/>
            <a:cxnLst/>
            <a:rect l="l" t="t" r="r" b="b"/>
            <a:pathLst>
              <a:path w="695" h="695" extrusionOk="0">
                <a:moveTo>
                  <a:pt x="488" y="471"/>
                </a:moveTo>
                <a:lnTo>
                  <a:pt x="490" y="475"/>
                </a:lnTo>
                <a:lnTo>
                  <a:pt x="491" y="479"/>
                </a:lnTo>
                <a:lnTo>
                  <a:pt x="490" y="484"/>
                </a:lnTo>
                <a:lnTo>
                  <a:pt x="488" y="487"/>
                </a:lnTo>
                <a:lnTo>
                  <a:pt x="483" y="490"/>
                </a:lnTo>
                <a:lnTo>
                  <a:pt x="479" y="490"/>
                </a:lnTo>
                <a:lnTo>
                  <a:pt x="475" y="490"/>
                </a:lnTo>
                <a:lnTo>
                  <a:pt x="471" y="487"/>
                </a:lnTo>
                <a:lnTo>
                  <a:pt x="348" y="365"/>
                </a:lnTo>
                <a:lnTo>
                  <a:pt x="225" y="487"/>
                </a:lnTo>
                <a:lnTo>
                  <a:pt x="221" y="490"/>
                </a:lnTo>
                <a:lnTo>
                  <a:pt x="216" y="490"/>
                </a:lnTo>
                <a:lnTo>
                  <a:pt x="212" y="490"/>
                </a:lnTo>
                <a:lnTo>
                  <a:pt x="207" y="487"/>
                </a:lnTo>
                <a:lnTo>
                  <a:pt x="205" y="483"/>
                </a:lnTo>
                <a:lnTo>
                  <a:pt x="204" y="478"/>
                </a:lnTo>
                <a:lnTo>
                  <a:pt x="205" y="474"/>
                </a:lnTo>
                <a:lnTo>
                  <a:pt x="207" y="471"/>
                </a:lnTo>
                <a:lnTo>
                  <a:pt x="331" y="347"/>
                </a:lnTo>
                <a:lnTo>
                  <a:pt x="207" y="223"/>
                </a:lnTo>
                <a:lnTo>
                  <a:pt x="205" y="220"/>
                </a:lnTo>
                <a:lnTo>
                  <a:pt x="204" y="215"/>
                </a:lnTo>
                <a:lnTo>
                  <a:pt x="205" y="211"/>
                </a:lnTo>
                <a:lnTo>
                  <a:pt x="207" y="207"/>
                </a:lnTo>
                <a:lnTo>
                  <a:pt x="212" y="204"/>
                </a:lnTo>
                <a:lnTo>
                  <a:pt x="216" y="203"/>
                </a:lnTo>
                <a:lnTo>
                  <a:pt x="221" y="204"/>
                </a:lnTo>
                <a:lnTo>
                  <a:pt x="224" y="207"/>
                </a:lnTo>
                <a:lnTo>
                  <a:pt x="348" y="330"/>
                </a:lnTo>
                <a:lnTo>
                  <a:pt x="471" y="207"/>
                </a:lnTo>
                <a:lnTo>
                  <a:pt x="475" y="204"/>
                </a:lnTo>
                <a:lnTo>
                  <a:pt x="479" y="203"/>
                </a:lnTo>
                <a:lnTo>
                  <a:pt x="483" y="204"/>
                </a:lnTo>
                <a:lnTo>
                  <a:pt x="488" y="207"/>
                </a:lnTo>
                <a:lnTo>
                  <a:pt x="490" y="211"/>
                </a:lnTo>
                <a:lnTo>
                  <a:pt x="491" y="215"/>
                </a:lnTo>
                <a:lnTo>
                  <a:pt x="490" y="220"/>
                </a:lnTo>
                <a:lnTo>
                  <a:pt x="488" y="223"/>
                </a:lnTo>
                <a:lnTo>
                  <a:pt x="364" y="347"/>
                </a:lnTo>
                <a:lnTo>
                  <a:pt x="488" y="471"/>
                </a:lnTo>
                <a:close/>
                <a:moveTo>
                  <a:pt x="683" y="0"/>
                </a:move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1"/>
                </a:lnTo>
                <a:lnTo>
                  <a:pt x="0" y="683"/>
                </a:lnTo>
                <a:lnTo>
                  <a:pt x="1" y="687"/>
                </a:lnTo>
                <a:lnTo>
                  <a:pt x="4" y="691"/>
                </a:lnTo>
                <a:lnTo>
                  <a:pt x="7" y="694"/>
                </a:lnTo>
                <a:lnTo>
                  <a:pt x="12" y="695"/>
                </a:lnTo>
                <a:lnTo>
                  <a:pt x="683" y="695"/>
                </a:lnTo>
                <a:lnTo>
                  <a:pt x="688" y="694"/>
                </a:lnTo>
                <a:lnTo>
                  <a:pt x="691" y="691"/>
                </a:lnTo>
                <a:lnTo>
                  <a:pt x="694" y="687"/>
                </a:lnTo>
                <a:lnTo>
                  <a:pt x="695" y="683"/>
                </a:lnTo>
                <a:lnTo>
                  <a:pt x="695" y="11"/>
                </a:lnTo>
                <a:lnTo>
                  <a:pt x="694" y="7"/>
                </a:lnTo>
                <a:lnTo>
                  <a:pt x="691" y="3"/>
                </a:lnTo>
                <a:lnTo>
                  <a:pt x="688" y="1"/>
                </a:lnTo>
                <a:lnTo>
                  <a:pt x="683" y="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1" name="Google Shape;171;p17"/>
          <p:cNvSpPr txBox="1"/>
          <p:nvPr/>
        </p:nvSpPr>
        <p:spPr>
          <a:xfrm>
            <a:off x="5785625" y="2141500"/>
            <a:ext cx="25392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attrocento Sans"/>
                <a:ea typeface="Quattrocento Sans"/>
                <a:cs typeface="Quattrocento Sans"/>
                <a:sym typeface="Quattrocento Sans"/>
              </a:rPr>
              <a:t>Sensing Distances From Only 270° of the Lidar</a:t>
            </a:r>
            <a:endParaRPr/>
          </a:p>
        </p:txBody>
      </p:sp>
      <p:sp>
        <p:nvSpPr>
          <p:cNvPr id="172" name="Google Shape;172;p17"/>
          <p:cNvSpPr txBox="1"/>
          <p:nvPr/>
        </p:nvSpPr>
        <p:spPr>
          <a:xfrm>
            <a:off x="5785625" y="2678600"/>
            <a:ext cx="25392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attrocento Sans"/>
                <a:ea typeface="Quattrocento Sans"/>
                <a:cs typeface="Quattrocento Sans"/>
                <a:sym typeface="Quattrocento Sans"/>
              </a:rPr>
              <a:t>Calculations for Velocity and Acceleration</a:t>
            </a:r>
            <a:endParaRPr/>
          </a:p>
        </p:txBody>
      </p:sp>
      <p:sp>
        <p:nvSpPr>
          <p:cNvPr id="173" name="Google Shape;173;p17"/>
          <p:cNvSpPr/>
          <p:nvPr/>
        </p:nvSpPr>
        <p:spPr>
          <a:xfrm>
            <a:off x="5368950" y="2688073"/>
            <a:ext cx="302505" cy="278675"/>
          </a:xfrm>
          <a:custGeom>
            <a:avLst/>
            <a:gdLst/>
            <a:ahLst/>
            <a:cxnLst/>
            <a:rect l="l" t="t" r="r" b="b"/>
            <a:pathLst>
              <a:path w="719" h="719" extrusionOk="0">
                <a:moveTo>
                  <a:pt x="519" y="263"/>
                </a:moveTo>
                <a:lnTo>
                  <a:pt x="292" y="475"/>
                </a:lnTo>
                <a:lnTo>
                  <a:pt x="289" y="477"/>
                </a:lnTo>
                <a:lnTo>
                  <a:pt x="284" y="479"/>
                </a:lnTo>
                <a:lnTo>
                  <a:pt x="280" y="477"/>
                </a:lnTo>
                <a:lnTo>
                  <a:pt x="275" y="475"/>
                </a:lnTo>
                <a:lnTo>
                  <a:pt x="200" y="400"/>
                </a:lnTo>
                <a:lnTo>
                  <a:pt x="198" y="396"/>
                </a:lnTo>
                <a:lnTo>
                  <a:pt x="197" y="391"/>
                </a:lnTo>
                <a:lnTo>
                  <a:pt x="198" y="387"/>
                </a:lnTo>
                <a:lnTo>
                  <a:pt x="200" y="382"/>
                </a:lnTo>
                <a:lnTo>
                  <a:pt x="205" y="380"/>
                </a:lnTo>
                <a:lnTo>
                  <a:pt x="209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3" y="247"/>
                </a:lnTo>
                <a:lnTo>
                  <a:pt x="507" y="243"/>
                </a:lnTo>
                <a:lnTo>
                  <a:pt x="512" y="243"/>
                </a:lnTo>
                <a:lnTo>
                  <a:pt x="516" y="243"/>
                </a:lnTo>
                <a:lnTo>
                  <a:pt x="519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4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4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74" name="Google Shape;174;p17"/>
          <p:cNvGrpSpPr/>
          <p:nvPr/>
        </p:nvGrpSpPr>
        <p:grpSpPr>
          <a:xfrm>
            <a:off x="5368975" y="3291900"/>
            <a:ext cx="3012167" cy="295227"/>
            <a:chOff x="649514" y="1532740"/>
            <a:chExt cx="4049155" cy="430800"/>
          </a:xfrm>
        </p:grpSpPr>
        <p:sp>
          <p:nvSpPr>
            <p:cNvPr id="175" name="Google Shape;175;p17"/>
            <p:cNvSpPr txBox="1"/>
            <p:nvPr/>
          </p:nvSpPr>
          <p:spPr>
            <a:xfrm>
              <a:off x="1209670" y="1532740"/>
              <a:ext cx="3489000" cy="43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Quattrocento Sans"/>
                  <a:ea typeface="Quattrocento Sans"/>
                  <a:cs typeface="Quattrocento Sans"/>
                  <a:sym typeface="Quattrocento Sans"/>
                </a:rPr>
                <a:t>Bluetooth Module to Communicate Between Arduino and Processing </a:t>
              </a:r>
              <a:endParaRPr/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649514" y="1544844"/>
              <a:ext cx="406648" cy="406648"/>
            </a:xfrm>
            <a:custGeom>
              <a:avLst/>
              <a:gdLst/>
              <a:ahLst/>
              <a:cxnLst/>
              <a:rect l="l" t="t" r="r" b="b"/>
              <a:pathLst>
                <a:path w="719" h="719" extrusionOk="0">
                  <a:moveTo>
                    <a:pt x="519" y="263"/>
                  </a:moveTo>
                  <a:lnTo>
                    <a:pt x="292" y="475"/>
                  </a:lnTo>
                  <a:lnTo>
                    <a:pt x="289" y="477"/>
                  </a:lnTo>
                  <a:lnTo>
                    <a:pt x="284" y="479"/>
                  </a:lnTo>
                  <a:lnTo>
                    <a:pt x="280" y="477"/>
                  </a:lnTo>
                  <a:lnTo>
                    <a:pt x="275" y="475"/>
                  </a:lnTo>
                  <a:lnTo>
                    <a:pt x="200" y="400"/>
                  </a:lnTo>
                  <a:lnTo>
                    <a:pt x="198" y="396"/>
                  </a:lnTo>
                  <a:lnTo>
                    <a:pt x="197" y="391"/>
                  </a:lnTo>
                  <a:lnTo>
                    <a:pt x="198" y="387"/>
                  </a:lnTo>
                  <a:lnTo>
                    <a:pt x="200" y="382"/>
                  </a:lnTo>
                  <a:lnTo>
                    <a:pt x="205" y="380"/>
                  </a:lnTo>
                  <a:lnTo>
                    <a:pt x="209" y="379"/>
                  </a:lnTo>
                  <a:lnTo>
                    <a:pt x="213" y="380"/>
                  </a:lnTo>
                  <a:lnTo>
                    <a:pt x="217" y="382"/>
                  </a:lnTo>
                  <a:lnTo>
                    <a:pt x="284" y="450"/>
                  </a:lnTo>
                  <a:lnTo>
                    <a:pt x="503" y="247"/>
                  </a:lnTo>
                  <a:lnTo>
                    <a:pt x="507" y="243"/>
                  </a:lnTo>
                  <a:lnTo>
                    <a:pt x="512" y="243"/>
                  </a:lnTo>
                  <a:lnTo>
                    <a:pt x="516" y="243"/>
                  </a:lnTo>
                  <a:lnTo>
                    <a:pt x="519" y="247"/>
                  </a:lnTo>
                  <a:lnTo>
                    <a:pt x="522" y="251"/>
                  </a:lnTo>
                  <a:lnTo>
                    <a:pt x="523" y="255"/>
                  </a:lnTo>
                  <a:lnTo>
                    <a:pt x="522" y="260"/>
                  </a:lnTo>
                  <a:lnTo>
                    <a:pt x="519" y="263"/>
                  </a:lnTo>
                  <a:close/>
                  <a:moveTo>
                    <a:pt x="707" y="0"/>
                  </a:moveTo>
                  <a:lnTo>
                    <a:pt x="12" y="0"/>
                  </a:lnTo>
                  <a:lnTo>
                    <a:pt x="8" y="2"/>
                  </a:lnTo>
                  <a:lnTo>
                    <a:pt x="4" y="5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707"/>
                  </a:lnTo>
                  <a:lnTo>
                    <a:pt x="1" y="713"/>
                  </a:lnTo>
                  <a:lnTo>
                    <a:pt x="4" y="716"/>
                  </a:lnTo>
                  <a:lnTo>
                    <a:pt x="8" y="719"/>
                  </a:lnTo>
                  <a:lnTo>
                    <a:pt x="12" y="719"/>
                  </a:lnTo>
                  <a:lnTo>
                    <a:pt x="707" y="719"/>
                  </a:lnTo>
                  <a:lnTo>
                    <a:pt x="711" y="719"/>
                  </a:lnTo>
                  <a:lnTo>
                    <a:pt x="716" y="716"/>
                  </a:lnTo>
                  <a:lnTo>
                    <a:pt x="718" y="713"/>
                  </a:lnTo>
                  <a:lnTo>
                    <a:pt x="719" y="707"/>
                  </a:lnTo>
                  <a:lnTo>
                    <a:pt x="719" y="13"/>
                  </a:lnTo>
                  <a:lnTo>
                    <a:pt x="718" y="8"/>
                  </a:lnTo>
                  <a:lnTo>
                    <a:pt x="716" y="5"/>
                  </a:lnTo>
                  <a:lnTo>
                    <a:pt x="711" y="2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77" name="Google Shape;177;p17"/>
          <p:cNvSpPr/>
          <p:nvPr/>
        </p:nvSpPr>
        <p:spPr>
          <a:xfrm>
            <a:off x="5368925" y="1611473"/>
            <a:ext cx="302487" cy="278664"/>
          </a:xfrm>
          <a:custGeom>
            <a:avLst/>
            <a:gdLst/>
            <a:ahLst/>
            <a:cxnLst/>
            <a:rect l="l" t="t" r="r" b="b"/>
            <a:pathLst>
              <a:path w="695" h="695" extrusionOk="0">
                <a:moveTo>
                  <a:pt x="488" y="471"/>
                </a:moveTo>
                <a:lnTo>
                  <a:pt x="490" y="475"/>
                </a:lnTo>
                <a:lnTo>
                  <a:pt x="491" y="479"/>
                </a:lnTo>
                <a:lnTo>
                  <a:pt x="490" y="484"/>
                </a:lnTo>
                <a:lnTo>
                  <a:pt x="488" y="487"/>
                </a:lnTo>
                <a:lnTo>
                  <a:pt x="483" y="490"/>
                </a:lnTo>
                <a:lnTo>
                  <a:pt x="479" y="490"/>
                </a:lnTo>
                <a:lnTo>
                  <a:pt x="475" y="490"/>
                </a:lnTo>
                <a:lnTo>
                  <a:pt x="471" y="487"/>
                </a:lnTo>
                <a:lnTo>
                  <a:pt x="348" y="365"/>
                </a:lnTo>
                <a:lnTo>
                  <a:pt x="225" y="487"/>
                </a:lnTo>
                <a:lnTo>
                  <a:pt x="221" y="490"/>
                </a:lnTo>
                <a:lnTo>
                  <a:pt x="216" y="490"/>
                </a:lnTo>
                <a:lnTo>
                  <a:pt x="212" y="490"/>
                </a:lnTo>
                <a:lnTo>
                  <a:pt x="207" y="487"/>
                </a:lnTo>
                <a:lnTo>
                  <a:pt x="205" y="483"/>
                </a:lnTo>
                <a:lnTo>
                  <a:pt x="204" y="478"/>
                </a:lnTo>
                <a:lnTo>
                  <a:pt x="205" y="474"/>
                </a:lnTo>
                <a:lnTo>
                  <a:pt x="207" y="471"/>
                </a:lnTo>
                <a:lnTo>
                  <a:pt x="331" y="347"/>
                </a:lnTo>
                <a:lnTo>
                  <a:pt x="207" y="223"/>
                </a:lnTo>
                <a:lnTo>
                  <a:pt x="205" y="220"/>
                </a:lnTo>
                <a:lnTo>
                  <a:pt x="204" y="215"/>
                </a:lnTo>
                <a:lnTo>
                  <a:pt x="205" y="211"/>
                </a:lnTo>
                <a:lnTo>
                  <a:pt x="207" y="207"/>
                </a:lnTo>
                <a:lnTo>
                  <a:pt x="212" y="204"/>
                </a:lnTo>
                <a:lnTo>
                  <a:pt x="216" y="203"/>
                </a:lnTo>
                <a:lnTo>
                  <a:pt x="221" y="204"/>
                </a:lnTo>
                <a:lnTo>
                  <a:pt x="224" y="207"/>
                </a:lnTo>
                <a:lnTo>
                  <a:pt x="348" y="330"/>
                </a:lnTo>
                <a:lnTo>
                  <a:pt x="471" y="207"/>
                </a:lnTo>
                <a:lnTo>
                  <a:pt x="475" y="204"/>
                </a:lnTo>
                <a:lnTo>
                  <a:pt x="479" y="203"/>
                </a:lnTo>
                <a:lnTo>
                  <a:pt x="483" y="204"/>
                </a:lnTo>
                <a:lnTo>
                  <a:pt x="488" y="207"/>
                </a:lnTo>
                <a:lnTo>
                  <a:pt x="490" y="211"/>
                </a:lnTo>
                <a:lnTo>
                  <a:pt x="491" y="215"/>
                </a:lnTo>
                <a:lnTo>
                  <a:pt x="490" y="220"/>
                </a:lnTo>
                <a:lnTo>
                  <a:pt x="488" y="223"/>
                </a:lnTo>
                <a:lnTo>
                  <a:pt x="364" y="347"/>
                </a:lnTo>
                <a:lnTo>
                  <a:pt x="488" y="471"/>
                </a:lnTo>
                <a:close/>
                <a:moveTo>
                  <a:pt x="683" y="0"/>
                </a:move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1"/>
                </a:lnTo>
                <a:lnTo>
                  <a:pt x="0" y="683"/>
                </a:lnTo>
                <a:lnTo>
                  <a:pt x="1" y="687"/>
                </a:lnTo>
                <a:lnTo>
                  <a:pt x="4" y="691"/>
                </a:lnTo>
                <a:lnTo>
                  <a:pt x="7" y="694"/>
                </a:lnTo>
                <a:lnTo>
                  <a:pt x="12" y="695"/>
                </a:lnTo>
                <a:lnTo>
                  <a:pt x="683" y="695"/>
                </a:lnTo>
                <a:lnTo>
                  <a:pt x="688" y="694"/>
                </a:lnTo>
                <a:lnTo>
                  <a:pt x="691" y="691"/>
                </a:lnTo>
                <a:lnTo>
                  <a:pt x="694" y="687"/>
                </a:lnTo>
                <a:lnTo>
                  <a:pt x="695" y="683"/>
                </a:lnTo>
                <a:lnTo>
                  <a:pt x="695" y="11"/>
                </a:lnTo>
                <a:lnTo>
                  <a:pt x="694" y="7"/>
                </a:lnTo>
                <a:lnTo>
                  <a:pt x="691" y="3"/>
                </a:lnTo>
                <a:lnTo>
                  <a:pt x="688" y="1"/>
                </a:lnTo>
                <a:lnTo>
                  <a:pt x="683" y="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8" name="Google Shape;178;p17"/>
          <p:cNvSpPr txBox="1"/>
          <p:nvPr/>
        </p:nvSpPr>
        <p:spPr>
          <a:xfrm>
            <a:off x="5785600" y="1604400"/>
            <a:ext cx="25392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attrocento Sans"/>
                <a:ea typeface="Quattrocento Sans"/>
                <a:cs typeface="Quattrocento Sans"/>
                <a:sym typeface="Quattrocento Sans"/>
              </a:rPr>
              <a:t>Display Lidar Data in Real-Time on GUI</a:t>
            </a:r>
            <a:endParaRPr/>
          </a:p>
        </p:txBody>
      </p:sp>
      <p:sp>
        <p:nvSpPr>
          <p:cNvPr id="179" name="Google Shape;179;p17"/>
          <p:cNvSpPr txBox="1"/>
          <p:nvPr/>
        </p:nvSpPr>
        <p:spPr>
          <a:xfrm>
            <a:off x="7811600" y="4481500"/>
            <a:ext cx="9807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Lauren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0" name="Google Shape;180;p17"/>
          <p:cNvGrpSpPr/>
          <p:nvPr/>
        </p:nvGrpSpPr>
        <p:grpSpPr>
          <a:xfrm>
            <a:off x="5368925" y="3917088"/>
            <a:ext cx="2955928" cy="295227"/>
            <a:chOff x="649514" y="1532736"/>
            <a:chExt cx="3973555" cy="430800"/>
          </a:xfrm>
        </p:grpSpPr>
        <p:sp>
          <p:nvSpPr>
            <p:cNvPr id="181" name="Google Shape;181;p17"/>
            <p:cNvSpPr txBox="1"/>
            <p:nvPr/>
          </p:nvSpPr>
          <p:spPr>
            <a:xfrm>
              <a:off x="1209670" y="1532736"/>
              <a:ext cx="3413400" cy="43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Quattrocento Sans"/>
                  <a:ea typeface="Quattrocento Sans"/>
                  <a:cs typeface="Quattrocento Sans"/>
                  <a:sym typeface="Quattrocento Sans"/>
                </a:rPr>
                <a:t>Show Real-Time Data Simultaneously (IR) on GUI</a:t>
              </a: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649514" y="1544844"/>
              <a:ext cx="406648" cy="406648"/>
            </a:xfrm>
            <a:custGeom>
              <a:avLst/>
              <a:gdLst/>
              <a:ahLst/>
              <a:cxnLst/>
              <a:rect l="l" t="t" r="r" b="b"/>
              <a:pathLst>
                <a:path w="719" h="719" extrusionOk="0">
                  <a:moveTo>
                    <a:pt x="519" y="263"/>
                  </a:moveTo>
                  <a:lnTo>
                    <a:pt x="292" y="475"/>
                  </a:lnTo>
                  <a:lnTo>
                    <a:pt x="289" y="477"/>
                  </a:lnTo>
                  <a:lnTo>
                    <a:pt x="284" y="479"/>
                  </a:lnTo>
                  <a:lnTo>
                    <a:pt x="280" y="477"/>
                  </a:lnTo>
                  <a:lnTo>
                    <a:pt x="275" y="475"/>
                  </a:lnTo>
                  <a:lnTo>
                    <a:pt x="200" y="400"/>
                  </a:lnTo>
                  <a:lnTo>
                    <a:pt x="198" y="396"/>
                  </a:lnTo>
                  <a:lnTo>
                    <a:pt x="197" y="391"/>
                  </a:lnTo>
                  <a:lnTo>
                    <a:pt x="198" y="387"/>
                  </a:lnTo>
                  <a:lnTo>
                    <a:pt x="200" y="382"/>
                  </a:lnTo>
                  <a:lnTo>
                    <a:pt x="205" y="380"/>
                  </a:lnTo>
                  <a:lnTo>
                    <a:pt x="209" y="379"/>
                  </a:lnTo>
                  <a:lnTo>
                    <a:pt x="213" y="380"/>
                  </a:lnTo>
                  <a:lnTo>
                    <a:pt x="217" y="382"/>
                  </a:lnTo>
                  <a:lnTo>
                    <a:pt x="284" y="450"/>
                  </a:lnTo>
                  <a:lnTo>
                    <a:pt x="503" y="247"/>
                  </a:lnTo>
                  <a:lnTo>
                    <a:pt x="507" y="243"/>
                  </a:lnTo>
                  <a:lnTo>
                    <a:pt x="512" y="243"/>
                  </a:lnTo>
                  <a:lnTo>
                    <a:pt x="516" y="243"/>
                  </a:lnTo>
                  <a:lnTo>
                    <a:pt x="519" y="247"/>
                  </a:lnTo>
                  <a:lnTo>
                    <a:pt x="522" y="251"/>
                  </a:lnTo>
                  <a:lnTo>
                    <a:pt x="523" y="255"/>
                  </a:lnTo>
                  <a:lnTo>
                    <a:pt x="522" y="260"/>
                  </a:lnTo>
                  <a:lnTo>
                    <a:pt x="519" y="263"/>
                  </a:lnTo>
                  <a:close/>
                  <a:moveTo>
                    <a:pt x="707" y="0"/>
                  </a:moveTo>
                  <a:lnTo>
                    <a:pt x="12" y="0"/>
                  </a:lnTo>
                  <a:lnTo>
                    <a:pt x="8" y="2"/>
                  </a:lnTo>
                  <a:lnTo>
                    <a:pt x="4" y="5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707"/>
                  </a:lnTo>
                  <a:lnTo>
                    <a:pt x="1" y="713"/>
                  </a:lnTo>
                  <a:lnTo>
                    <a:pt x="4" y="716"/>
                  </a:lnTo>
                  <a:lnTo>
                    <a:pt x="8" y="719"/>
                  </a:lnTo>
                  <a:lnTo>
                    <a:pt x="12" y="719"/>
                  </a:lnTo>
                  <a:lnTo>
                    <a:pt x="707" y="719"/>
                  </a:lnTo>
                  <a:lnTo>
                    <a:pt x="711" y="719"/>
                  </a:lnTo>
                  <a:lnTo>
                    <a:pt x="716" y="716"/>
                  </a:lnTo>
                  <a:lnTo>
                    <a:pt x="718" y="713"/>
                  </a:lnTo>
                  <a:lnTo>
                    <a:pt x="719" y="707"/>
                  </a:lnTo>
                  <a:lnTo>
                    <a:pt x="719" y="13"/>
                  </a:lnTo>
                  <a:lnTo>
                    <a:pt x="718" y="8"/>
                  </a:lnTo>
                  <a:lnTo>
                    <a:pt x="716" y="5"/>
                  </a:lnTo>
                  <a:lnTo>
                    <a:pt x="711" y="2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Sensors/Closed-Loop Control Development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body" idx="1"/>
          </p:nvPr>
        </p:nvSpPr>
        <p:spPr>
          <a:xfrm>
            <a:off x="641775" y="198185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500"/>
              <a:t>Proximity and Lidar Sensors Will Send Information To:</a:t>
            </a:r>
            <a:endParaRPr sz="1500"/>
          </a:p>
          <a:p>
            <a:pPr marL="0" lvl="0" indent="457200" algn="l" rtl="0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500"/>
              <a:t>Force Feedback Joystick</a:t>
            </a:r>
            <a:endParaRPr sz="1500"/>
          </a:p>
          <a:p>
            <a:pPr marL="0" lvl="0" indent="457200" algn="l" rtl="0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500"/>
              <a:t>Display Real Time Data </a:t>
            </a:r>
            <a:endParaRPr sz="1500"/>
          </a:p>
          <a:p>
            <a:pPr marL="0" lvl="0" indent="457200" algn="l" rtl="0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500"/>
              <a:t>Logging Data to Storage</a:t>
            </a:r>
            <a:endParaRPr sz="1500"/>
          </a:p>
        </p:txBody>
      </p:sp>
      <p:sp>
        <p:nvSpPr>
          <p:cNvPr id="189" name="Google Shape;189;p18"/>
          <p:cNvSpPr txBox="1"/>
          <p:nvPr/>
        </p:nvSpPr>
        <p:spPr>
          <a:xfrm>
            <a:off x="7536875" y="4490875"/>
            <a:ext cx="14079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Lauren</a:t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0" name="Google Shape;190;p18"/>
          <p:cNvSpPr txBox="1"/>
          <p:nvPr/>
        </p:nvSpPr>
        <p:spPr>
          <a:xfrm>
            <a:off x="7811600" y="4481500"/>
            <a:ext cx="9807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Lauren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18"/>
          <p:cNvPicPr preferRelativeResize="0"/>
          <p:nvPr/>
        </p:nvPicPr>
        <p:blipFill rotWithShape="1">
          <a:blip r:embed="rId3">
            <a:alphaModFix/>
          </a:blip>
          <a:srcRect l="20860" t="40427" r="20360" b="33271"/>
          <a:stretch/>
        </p:blipFill>
        <p:spPr>
          <a:xfrm>
            <a:off x="3357775" y="2864700"/>
            <a:ext cx="5323275" cy="13392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Mobility Timeline and Responsibilities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9"/>
          <p:cNvSpPr txBox="1">
            <a:spLocks noGrp="1"/>
          </p:cNvSpPr>
          <p:nvPr>
            <p:ph type="body" idx="1"/>
          </p:nvPr>
        </p:nvSpPr>
        <p:spPr>
          <a:xfrm>
            <a:off x="819150" y="1711075"/>
            <a:ext cx="43515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Mobility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January - Basic Mobility Achieved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February - Sensor Responsive Force Feedback (FF) Joystick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March - Test Drive with IR Sensor Feedback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Early April -  Improve Stability &amp; Comfort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500"/>
          </a:p>
        </p:txBody>
      </p:sp>
      <p:sp>
        <p:nvSpPr>
          <p:cNvPr id="198" name="Google Shape;198;p19"/>
          <p:cNvSpPr txBox="1"/>
          <p:nvPr/>
        </p:nvSpPr>
        <p:spPr>
          <a:xfrm>
            <a:off x="7536875" y="4490875"/>
            <a:ext cx="14079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Daniel</a:t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99" name="Google Shape;199;p19"/>
          <p:cNvGrpSpPr/>
          <p:nvPr/>
        </p:nvGrpSpPr>
        <p:grpSpPr>
          <a:xfrm>
            <a:off x="5497500" y="3109938"/>
            <a:ext cx="2827382" cy="295227"/>
            <a:chOff x="649514" y="2443200"/>
            <a:chExt cx="3800756" cy="430800"/>
          </a:xfrm>
        </p:grpSpPr>
        <p:sp>
          <p:nvSpPr>
            <p:cNvPr id="200" name="Google Shape;200;p19"/>
            <p:cNvSpPr txBox="1"/>
            <p:nvPr/>
          </p:nvSpPr>
          <p:spPr>
            <a:xfrm>
              <a:off x="1209670" y="2443200"/>
              <a:ext cx="3240600" cy="43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attrocento Sans"/>
                <a:ea typeface="Quattrocento Sans"/>
                <a:cs typeface="Quattrocento Sans"/>
                <a:sym typeface="Quattrocento Sa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Quattrocento Sans"/>
                  <a:ea typeface="Quattrocento Sans"/>
                  <a:cs typeface="Quattrocento Sans"/>
                  <a:sym typeface="Quattrocento Sans"/>
                </a:rPr>
                <a:t>Replace Motor Driver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649514" y="2455303"/>
              <a:ext cx="406648" cy="406648"/>
            </a:xfrm>
            <a:custGeom>
              <a:avLst/>
              <a:gdLst/>
              <a:ahLst/>
              <a:cxnLst/>
              <a:rect l="l" t="t" r="r" b="b"/>
              <a:pathLst>
                <a:path w="719" h="719" extrusionOk="0">
                  <a:moveTo>
                    <a:pt x="519" y="263"/>
                  </a:moveTo>
                  <a:lnTo>
                    <a:pt x="292" y="475"/>
                  </a:lnTo>
                  <a:lnTo>
                    <a:pt x="289" y="477"/>
                  </a:lnTo>
                  <a:lnTo>
                    <a:pt x="284" y="479"/>
                  </a:lnTo>
                  <a:lnTo>
                    <a:pt x="280" y="477"/>
                  </a:lnTo>
                  <a:lnTo>
                    <a:pt x="275" y="475"/>
                  </a:lnTo>
                  <a:lnTo>
                    <a:pt x="200" y="400"/>
                  </a:lnTo>
                  <a:lnTo>
                    <a:pt x="198" y="396"/>
                  </a:lnTo>
                  <a:lnTo>
                    <a:pt x="197" y="391"/>
                  </a:lnTo>
                  <a:lnTo>
                    <a:pt x="198" y="387"/>
                  </a:lnTo>
                  <a:lnTo>
                    <a:pt x="200" y="382"/>
                  </a:lnTo>
                  <a:lnTo>
                    <a:pt x="205" y="380"/>
                  </a:lnTo>
                  <a:lnTo>
                    <a:pt x="209" y="379"/>
                  </a:lnTo>
                  <a:lnTo>
                    <a:pt x="213" y="380"/>
                  </a:lnTo>
                  <a:lnTo>
                    <a:pt x="217" y="382"/>
                  </a:lnTo>
                  <a:lnTo>
                    <a:pt x="284" y="450"/>
                  </a:lnTo>
                  <a:lnTo>
                    <a:pt x="503" y="247"/>
                  </a:lnTo>
                  <a:lnTo>
                    <a:pt x="507" y="243"/>
                  </a:lnTo>
                  <a:lnTo>
                    <a:pt x="512" y="243"/>
                  </a:lnTo>
                  <a:lnTo>
                    <a:pt x="516" y="243"/>
                  </a:lnTo>
                  <a:lnTo>
                    <a:pt x="519" y="247"/>
                  </a:lnTo>
                  <a:lnTo>
                    <a:pt x="522" y="251"/>
                  </a:lnTo>
                  <a:lnTo>
                    <a:pt x="523" y="255"/>
                  </a:lnTo>
                  <a:lnTo>
                    <a:pt x="522" y="260"/>
                  </a:lnTo>
                  <a:lnTo>
                    <a:pt x="519" y="263"/>
                  </a:lnTo>
                  <a:close/>
                  <a:moveTo>
                    <a:pt x="707" y="0"/>
                  </a:moveTo>
                  <a:lnTo>
                    <a:pt x="12" y="0"/>
                  </a:lnTo>
                  <a:lnTo>
                    <a:pt x="8" y="2"/>
                  </a:lnTo>
                  <a:lnTo>
                    <a:pt x="4" y="5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707"/>
                  </a:lnTo>
                  <a:lnTo>
                    <a:pt x="1" y="713"/>
                  </a:lnTo>
                  <a:lnTo>
                    <a:pt x="4" y="716"/>
                  </a:lnTo>
                  <a:lnTo>
                    <a:pt x="8" y="719"/>
                  </a:lnTo>
                  <a:lnTo>
                    <a:pt x="12" y="719"/>
                  </a:lnTo>
                  <a:lnTo>
                    <a:pt x="707" y="719"/>
                  </a:lnTo>
                  <a:lnTo>
                    <a:pt x="711" y="719"/>
                  </a:lnTo>
                  <a:lnTo>
                    <a:pt x="716" y="716"/>
                  </a:lnTo>
                  <a:lnTo>
                    <a:pt x="718" y="713"/>
                  </a:lnTo>
                  <a:lnTo>
                    <a:pt x="719" y="707"/>
                  </a:lnTo>
                  <a:lnTo>
                    <a:pt x="719" y="13"/>
                  </a:lnTo>
                  <a:lnTo>
                    <a:pt x="718" y="8"/>
                  </a:lnTo>
                  <a:lnTo>
                    <a:pt x="716" y="5"/>
                  </a:lnTo>
                  <a:lnTo>
                    <a:pt x="711" y="2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202" name="Google Shape;202;p19"/>
          <p:cNvSpPr txBox="1"/>
          <p:nvPr/>
        </p:nvSpPr>
        <p:spPr>
          <a:xfrm>
            <a:off x="7811600" y="4481500"/>
            <a:ext cx="9807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Daniel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3" name="Google Shape;203;p19"/>
          <p:cNvGrpSpPr/>
          <p:nvPr/>
        </p:nvGrpSpPr>
        <p:grpSpPr>
          <a:xfrm>
            <a:off x="5497488" y="3733925"/>
            <a:ext cx="2955941" cy="295227"/>
            <a:chOff x="649514" y="768769"/>
            <a:chExt cx="3973572" cy="430800"/>
          </a:xfrm>
        </p:grpSpPr>
        <p:sp>
          <p:nvSpPr>
            <p:cNvPr id="204" name="Google Shape;204;p19"/>
            <p:cNvSpPr txBox="1"/>
            <p:nvPr/>
          </p:nvSpPr>
          <p:spPr>
            <a:xfrm>
              <a:off x="1209686" y="768769"/>
              <a:ext cx="3413400" cy="43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Quattrocento Sans"/>
                  <a:ea typeface="Quattrocento Sans"/>
                  <a:cs typeface="Quattrocento Sans"/>
                  <a:sym typeface="Quattrocento Sans"/>
                </a:rPr>
                <a:t>IR Sensors Influencing FF Joystick</a:t>
              </a:r>
              <a:endParaRPr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5" name="Google Shape;205;p19"/>
            <p:cNvSpPr/>
            <p:nvPr/>
          </p:nvSpPr>
          <p:spPr>
            <a:xfrm>
              <a:off x="649514" y="780872"/>
              <a:ext cx="406648" cy="406648"/>
            </a:xfrm>
            <a:custGeom>
              <a:avLst/>
              <a:gdLst/>
              <a:ahLst/>
              <a:cxnLst/>
              <a:rect l="l" t="t" r="r" b="b"/>
              <a:pathLst>
                <a:path w="719" h="719" extrusionOk="0">
                  <a:moveTo>
                    <a:pt x="519" y="263"/>
                  </a:moveTo>
                  <a:lnTo>
                    <a:pt x="292" y="475"/>
                  </a:lnTo>
                  <a:lnTo>
                    <a:pt x="289" y="477"/>
                  </a:lnTo>
                  <a:lnTo>
                    <a:pt x="284" y="479"/>
                  </a:lnTo>
                  <a:lnTo>
                    <a:pt x="280" y="477"/>
                  </a:lnTo>
                  <a:lnTo>
                    <a:pt x="275" y="475"/>
                  </a:lnTo>
                  <a:lnTo>
                    <a:pt x="200" y="400"/>
                  </a:lnTo>
                  <a:lnTo>
                    <a:pt x="198" y="396"/>
                  </a:lnTo>
                  <a:lnTo>
                    <a:pt x="197" y="391"/>
                  </a:lnTo>
                  <a:lnTo>
                    <a:pt x="198" y="387"/>
                  </a:lnTo>
                  <a:lnTo>
                    <a:pt x="200" y="382"/>
                  </a:lnTo>
                  <a:lnTo>
                    <a:pt x="205" y="380"/>
                  </a:lnTo>
                  <a:lnTo>
                    <a:pt x="209" y="379"/>
                  </a:lnTo>
                  <a:lnTo>
                    <a:pt x="213" y="380"/>
                  </a:lnTo>
                  <a:lnTo>
                    <a:pt x="217" y="382"/>
                  </a:lnTo>
                  <a:lnTo>
                    <a:pt x="284" y="450"/>
                  </a:lnTo>
                  <a:lnTo>
                    <a:pt x="503" y="247"/>
                  </a:lnTo>
                  <a:lnTo>
                    <a:pt x="507" y="243"/>
                  </a:lnTo>
                  <a:lnTo>
                    <a:pt x="512" y="243"/>
                  </a:lnTo>
                  <a:lnTo>
                    <a:pt x="516" y="243"/>
                  </a:lnTo>
                  <a:lnTo>
                    <a:pt x="519" y="247"/>
                  </a:lnTo>
                  <a:lnTo>
                    <a:pt x="522" y="251"/>
                  </a:lnTo>
                  <a:lnTo>
                    <a:pt x="523" y="255"/>
                  </a:lnTo>
                  <a:lnTo>
                    <a:pt x="522" y="260"/>
                  </a:lnTo>
                  <a:lnTo>
                    <a:pt x="519" y="263"/>
                  </a:lnTo>
                  <a:close/>
                  <a:moveTo>
                    <a:pt x="707" y="0"/>
                  </a:moveTo>
                  <a:lnTo>
                    <a:pt x="12" y="0"/>
                  </a:lnTo>
                  <a:lnTo>
                    <a:pt x="8" y="2"/>
                  </a:lnTo>
                  <a:lnTo>
                    <a:pt x="4" y="5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707"/>
                  </a:lnTo>
                  <a:lnTo>
                    <a:pt x="1" y="713"/>
                  </a:lnTo>
                  <a:lnTo>
                    <a:pt x="4" y="716"/>
                  </a:lnTo>
                  <a:lnTo>
                    <a:pt x="8" y="719"/>
                  </a:lnTo>
                  <a:lnTo>
                    <a:pt x="12" y="719"/>
                  </a:lnTo>
                  <a:lnTo>
                    <a:pt x="707" y="719"/>
                  </a:lnTo>
                  <a:lnTo>
                    <a:pt x="711" y="719"/>
                  </a:lnTo>
                  <a:lnTo>
                    <a:pt x="716" y="716"/>
                  </a:lnTo>
                  <a:lnTo>
                    <a:pt x="718" y="713"/>
                  </a:lnTo>
                  <a:lnTo>
                    <a:pt x="719" y="707"/>
                  </a:lnTo>
                  <a:lnTo>
                    <a:pt x="719" y="13"/>
                  </a:lnTo>
                  <a:lnTo>
                    <a:pt x="718" y="8"/>
                  </a:lnTo>
                  <a:lnTo>
                    <a:pt x="716" y="5"/>
                  </a:lnTo>
                  <a:lnTo>
                    <a:pt x="711" y="2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206" name="Google Shape;206;p19"/>
          <p:cNvSpPr txBox="1"/>
          <p:nvPr/>
        </p:nvSpPr>
        <p:spPr>
          <a:xfrm>
            <a:off x="5914200" y="2452900"/>
            <a:ext cx="25392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attrocento Sans"/>
                <a:ea typeface="Quattrocento Sans"/>
                <a:cs typeface="Quattrocento Sans"/>
                <a:sym typeface="Quattrocento Sans"/>
              </a:rPr>
              <a:t>Differential Drive Control Scheme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7" name="Google Shape;207;p19"/>
          <p:cNvSpPr/>
          <p:nvPr/>
        </p:nvSpPr>
        <p:spPr>
          <a:xfrm>
            <a:off x="5497525" y="2462373"/>
            <a:ext cx="302505" cy="278675"/>
          </a:xfrm>
          <a:custGeom>
            <a:avLst/>
            <a:gdLst/>
            <a:ahLst/>
            <a:cxnLst/>
            <a:rect l="l" t="t" r="r" b="b"/>
            <a:pathLst>
              <a:path w="719" h="719" extrusionOk="0">
                <a:moveTo>
                  <a:pt x="519" y="263"/>
                </a:moveTo>
                <a:lnTo>
                  <a:pt x="292" y="475"/>
                </a:lnTo>
                <a:lnTo>
                  <a:pt x="289" y="477"/>
                </a:lnTo>
                <a:lnTo>
                  <a:pt x="284" y="479"/>
                </a:lnTo>
                <a:lnTo>
                  <a:pt x="280" y="477"/>
                </a:lnTo>
                <a:lnTo>
                  <a:pt x="275" y="475"/>
                </a:lnTo>
                <a:lnTo>
                  <a:pt x="200" y="400"/>
                </a:lnTo>
                <a:lnTo>
                  <a:pt x="198" y="396"/>
                </a:lnTo>
                <a:lnTo>
                  <a:pt x="197" y="391"/>
                </a:lnTo>
                <a:lnTo>
                  <a:pt x="198" y="387"/>
                </a:lnTo>
                <a:lnTo>
                  <a:pt x="200" y="382"/>
                </a:lnTo>
                <a:lnTo>
                  <a:pt x="205" y="380"/>
                </a:lnTo>
                <a:lnTo>
                  <a:pt x="209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3" y="247"/>
                </a:lnTo>
                <a:lnTo>
                  <a:pt x="507" y="243"/>
                </a:lnTo>
                <a:lnTo>
                  <a:pt x="512" y="243"/>
                </a:lnTo>
                <a:lnTo>
                  <a:pt x="516" y="243"/>
                </a:lnTo>
                <a:lnTo>
                  <a:pt x="519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4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4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8" name="Google Shape;208;p19"/>
          <p:cNvSpPr/>
          <p:nvPr/>
        </p:nvSpPr>
        <p:spPr>
          <a:xfrm>
            <a:off x="5497500" y="1807273"/>
            <a:ext cx="302487" cy="278664"/>
          </a:xfrm>
          <a:custGeom>
            <a:avLst/>
            <a:gdLst/>
            <a:ahLst/>
            <a:cxnLst/>
            <a:rect l="l" t="t" r="r" b="b"/>
            <a:pathLst>
              <a:path w="695" h="695" extrusionOk="0">
                <a:moveTo>
                  <a:pt x="488" y="471"/>
                </a:moveTo>
                <a:lnTo>
                  <a:pt x="490" y="475"/>
                </a:lnTo>
                <a:lnTo>
                  <a:pt x="491" y="479"/>
                </a:lnTo>
                <a:lnTo>
                  <a:pt x="490" y="484"/>
                </a:lnTo>
                <a:lnTo>
                  <a:pt x="488" y="487"/>
                </a:lnTo>
                <a:lnTo>
                  <a:pt x="483" y="490"/>
                </a:lnTo>
                <a:lnTo>
                  <a:pt x="479" y="490"/>
                </a:lnTo>
                <a:lnTo>
                  <a:pt x="475" y="490"/>
                </a:lnTo>
                <a:lnTo>
                  <a:pt x="471" y="487"/>
                </a:lnTo>
                <a:lnTo>
                  <a:pt x="348" y="365"/>
                </a:lnTo>
                <a:lnTo>
                  <a:pt x="225" y="487"/>
                </a:lnTo>
                <a:lnTo>
                  <a:pt x="221" y="490"/>
                </a:lnTo>
                <a:lnTo>
                  <a:pt x="216" y="490"/>
                </a:lnTo>
                <a:lnTo>
                  <a:pt x="212" y="490"/>
                </a:lnTo>
                <a:lnTo>
                  <a:pt x="207" y="487"/>
                </a:lnTo>
                <a:lnTo>
                  <a:pt x="205" y="483"/>
                </a:lnTo>
                <a:lnTo>
                  <a:pt x="204" y="478"/>
                </a:lnTo>
                <a:lnTo>
                  <a:pt x="205" y="474"/>
                </a:lnTo>
                <a:lnTo>
                  <a:pt x="207" y="471"/>
                </a:lnTo>
                <a:lnTo>
                  <a:pt x="331" y="347"/>
                </a:lnTo>
                <a:lnTo>
                  <a:pt x="207" y="223"/>
                </a:lnTo>
                <a:lnTo>
                  <a:pt x="205" y="220"/>
                </a:lnTo>
                <a:lnTo>
                  <a:pt x="204" y="215"/>
                </a:lnTo>
                <a:lnTo>
                  <a:pt x="205" y="211"/>
                </a:lnTo>
                <a:lnTo>
                  <a:pt x="207" y="207"/>
                </a:lnTo>
                <a:lnTo>
                  <a:pt x="212" y="204"/>
                </a:lnTo>
                <a:lnTo>
                  <a:pt x="216" y="203"/>
                </a:lnTo>
                <a:lnTo>
                  <a:pt x="221" y="204"/>
                </a:lnTo>
                <a:lnTo>
                  <a:pt x="224" y="207"/>
                </a:lnTo>
                <a:lnTo>
                  <a:pt x="348" y="330"/>
                </a:lnTo>
                <a:lnTo>
                  <a:pt x="471" y="207"/>
                </a:lnTo>
                <a:lnTo>
                  <a:pt x="475" y="204"/>
                </a:lnTo>
                <a:lnTo>
                  <a:pt x="479" y="203"/>
                </a:lnTo>
                <a:lnTo>
                  <a:pt x="483" y="204"/>
                </a:lnTo>
                <a:lnTo>
                  <a:pt x="488" y="207"/>
                </a:lnTo>
                <a:lnTo>
                  <a:pt x="490" y="211"/>
                </a:lnTo>
                <a:lnTo>
                  <a:pt x="491" y="215"/>
                </a:lnTo>
                <a:lnTo>
                  <a:pt x="490" y="220"/>
                </a:lnTo>
                <a:lnTo>
                  <a:pt x="488" y="223"/>
                </a:lnTo>
                <a:lnTo>
                  <a:pt x="364" y="347"/>
                </a:lnTo>
                <a:lnTo>
                  <a:pt x="488" y="471"/>
                </a:lnTo>
                <a:close/>
                <a:moveTo>
                  <a:pt x="683" y="0"/>
                </a:move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1"/>
                </a:lnTo>
                <a:lnTo>
                  <a:pt x="0" y="683"/>
                </a:lnTo>
                <a:lnTo>
                  <a:pt x="1" y="687"/>
                </a:lnTo>
                <a:lnTo>
                  <a:pt x="4" y="691"/>
                </a:lnTo>
                <a:lnTo>
                  <a:pt x="7" y="694"/>
                </a:lnTo>
                <a:lnTo>
                  <a:pt x="12" y="695"/>
                </a:lnTo>
                <a:lnTo>
                  <a:pt x="683" y="695"/>
                </a:lnTo>
                <a:lnTo>
                  <a:pt x="688" y="694"/>
                </a:lnTo>
                <a:lnTo>
                  <a:pt x="691" y="691"/>
                </a:lnTo>
                <a:lnTo>
                  <a:pt x="694" y="687"/>
                </a:lnTo>
                <a:lnTo>
                  <a:pt x="695" y="683"/>
                </a:lnTo>
                <a:lnTo>
                  <a:pt x="695" y="11"/>
                </a:lnTo>
                <a:lnTo>
                  <a:pt x="694" y="7"/>
                </a:lnTo>
                <a:lnTo>
                  <a:pt x="691" y="3"/>
                </a:lnTo>
                <a:lnTo>
                  <a:pt x="688" y="1"/>
                </a:lnTo>
                <a:lnTo>
                  <a:pt x="683" y="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9" name="Google Shape;209;p19"/>
          <p:cNvSpPr txBox="1"/>
          <p:nvPr/>
        </p:nvSpPr>
        <p:spPr>
          <a:xfrm>
            <a:off x="5914175" y="1800200"/>
            <a:ext cx="25392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attrocento Sans"/>
                <a:ea typeface="Quattrocento Sans"/>
                <a:cs typeface="Quattrocento Sans"/>
                <a:sym typeface="Quattrocento Sans"/>
              </a:rPr>
              <a:t>Replace Faulty Motor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Plans for Mobility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7530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Investigating Faulty Motor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Pursuing Replacement Motor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Install Sensors Onto Rig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Test FF Joystick While Driving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500"/>
          </a:p>
        </p:txBody>
      </p:sp>
      <p:sp>
        <p:nvSpPr>
          <p:cNvPr id="216" name="Google Shape;216;p20"/>
          <p:cNvSpPr txBox="1"/>
          <p:nvPr/>
        </p:nvSpPr>
        <p:spPr>
          <a:xfrm>
            <a:off x="7536875" y="4490875"/>
            <a:ext cx="14079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Daniel</a:t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7" name="Google Shape;217;p20"/>
          <p:cNvSpPr txBox="1"/>
          <p:nvPr/>
        </p:nvSpPr>
        <p:spPr>
          <a:xfrm>
            <a:off x="7811600" y="4481500"/>
            <a:ext cx="9807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Daniel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3625" y="653350"/>
            <a:ext cx="2877623" cy="383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1"/>
          <p:cNvSpPr txBox="1">
            <a:spLocks noGrp="1"/>
          </p:cNvSpPr>
          <p:nvPr>
            <p:ph type="title"/>
          </p:nvPr>
        </p:nvSpPr>
        <p:spPr>
          <a:xfrm>
            <a:off x="819150" y="7612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Power System Timeline and Responsibilities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1"/>
          <p:cNvSpPr txBox="1">
            <a:spLocks noGrp="1"/>
          </p:cNvSpPr>
          <p:nvPr>
            <p:ph type="body" idx="1"/>
          </p:nvPr>
        </p:nvSpPr>
        <p:spPr>
          <a:xfrm>
            <a:off x="819150" y="1800175"/>
            <a:ext cx="46785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Power System</a:t>
            </a:r>
            <a:endParaRPr sz="15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January - Power Arduino Uno, Motor Driver, Joystick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February - Simultaneous Battery Eliminating Circuits (BEC)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March- Install BEC for All Electronics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Early April - Install Battery Charger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500"/>
          </a:p>
        </p:txBody>
      </p:sp>
      <p:sp>
        <p:nvSpPr>
          <p:cNvPr id="225" name="Google Shape;225;p21"/>
          <p:cNvSpPr txBox="1"/>
          <p:nvPr/>
        </p:nvSpPr>
        <p:spPr>
          <a:xfrm>
            <a:off x="7536875" y="4490875"/>
            <a:ext cx="14079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Daniel</a:t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6" name="Google Shape;226;p21"/>
          <p:cNvSpPr txBox="1"/>
          <p:nvPr/>
        </p:nvSpPr>
        <p:spPr>
          <a:xfrm>
            <a:off x="7811600" y="4481500"/>
            <a:ext cx="9807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Daniel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7" name="Google Shape;227;p21"/>
          <p:cNvGrpSpPr/>
          <p:nvPr/>
        </p:nvGrpSpPr>
        <p:grpSpPr>
          <a:xfrm>
            <a:off x="5497650" y="2672450"/>
            <a:ext cx="2827382" cy="295227"/>
            <a:chOff x="649514" y="2443200"/>
            <a:chExt cx="3800756" cy="430800"/>
          </a:xfrm>
        </p:grpSpPr>
        <p:sp>
          <p:nvSpPr>
            <p:cNvPr id="228" name="Google Shape;228;p21"/>
            <p:cNvSpPr txBox="1"/>
            <p:nvPr/>
          </p:nvSpPr>
          <p:spPr>
            <a:xfrm>
              <a:off x="1209670" y="2443200"/>
              <a:ext cx="3240600" cy="43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Quattrocento Sans"/>
                  <a:ea typeface="Quattrocento Sans"/>
                  <a:cs typeface="Quattrocento Sans"/>
                  <a:sym typeface="Quattrocento Sans"/>
                </a:rPr>
                <a:t>Tested Charging Battery</a:t>
              </a:r>
              <a:endParaRPr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9" name="Google Shape;229;p21"/>
            <p:cNvSpPr/>
            <p:nvPr/>
          </p:nvSpPr>
          <p:spPr>
            <a:xfrm>
              <a:off x="649514" y="2455303"/>
              <a:ext cx="406648" cy="406648"/>
            </a:xfrm>
            <a:custGeom>
              <a:avLst/>
              <a:gdLst/>
              <a:ahLst/>
              <a:cxnLst/>
              <a:rect l="l" t="t" r="r" b="b"/>
              <a:pathLst>
                <a:path w="719" h="719" extrusionOk="0">
                  <a:moveTo>
                    <a:pt x="519" y="263"/>
                  </a:moveTo>
                  <a:lnTo>
                    <a:pt x="292" y="475"/>
                  </a:lnTo>
                  <a:lnTo>
                    <a:pt x="289" y="477"/>
                  </a:lnTo>
                  <a:lnTo>
                    <a:pt x="284" y="479"/>
                  </a:lnTo>
                  <a:lnTo>
                    <a:pt x="280" y="477"/>
                  </a:lnTo>
                  <a:lnTo>
                    <a:pt x="275" y="475"/>
                  </a:lnTo>
                  <a:lnTo>
                    <a:pt x="200" y="400"/>
                  </a:lnTo>
                  <a:lnTo>
                    <a:pt x="198" y="396"/>
                  </a:lnTo>
                  <a:lnTo>
                    <a:pt x="197" y="391"/>
                  </a:lnTo>
                  <a:lnTo>
                    <a:pt x="198" y="387"/>
                  </a:lnTo>
                  <a:lnTo>
                    <a:pt x="200" y="382"/>
                  </a:lnTo>
                  <a:lnTo>
                    <a:pt x="205" y="380"/>
                  </a:lnTo>
                  <a:lnTo>
                    <a:pt x="209" y="379"/>
                  </a:lnTo>
                  <a:lnTo>
                    <a:pt x="213" y="380"/>
                  </a:lnTo>
                  <a:lnTo>
                    <a:pt x="217" y="382"/>
                  </a:lnTo>
                  <a:lnTo>
                    <a:pt x="284" y="450"/>
                  </a:lnTo>
                  <a:lnTo>
                    <a:pt x="503" y="247"/>
                  </a:lnTo>
                  <a:lnTo>
                    <a:pt x="507" y="243"/>
                  </a:lnTo>
                  <a:lnTo>
                    <a:pt x="512" y="243"/>
                  </a:lnTo>
                  <a:lnTo>
                    <a:pt x="516" y="243"/>
                  </a:lnTo>
                  <a:lnTo>
                    <a:pt x="519" y="247"/>
                  </a:lnTo>
                  <a:lnTo>
                    <a:pt x="522" y="251"/>
                  </a:lnTo>
                  <a:lnTo>
                    <a:pt x="523" y="255"/>
                  </a:lnTo>
                  <a:lnTo>
                    <a:pt x="522" y="260"/>
                  </a:lnTo>
                  <a:lnTo>
                    <a:pt x="519" y="263"/>
                  </a:lnTo>
                  <a:close/>
                  <a:moveTo>
                    <a:pt x="707" y="0"/>
                  </a:moveTo>
                  <a:lnTo>
                    <a:pt x="12" y="0"/>
                  </a:lnTo>
                  <a:lnTo>
                    <a:pt x="8" y="2"/>
                  </a:lnTo>
                  <a:lnTo>
                    <a:pt x="4" y="5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707"/>
                  </a:lnTo>
                  <a:lnTo>
                    <a:pt x="1" y="713"/>
                  </a:lnTo>
                  <a:lnTo>
                    <a:pt x="4" y="716"/>
                  </a:lnTo>
                  <a:lnTo>
                    <a:pt x="8" y="719"/>
                  </a:lnTo>
                  <a:lnTo>
                    <a:pt x="12" y="719"/>
                  </a:lnTo>
                  <a:lnTo>
                    <a:pt x="707" y="719"/>
                  </a:lnTo>
                  <a:lnTo>
                    <a:pt x="711" y="719"/>
                  </a:lnTo>
                  <a:lnTo>
                    <a:pt x="716" y="716"/>
                  </a:lnTo>
                  <a:lnTo>
                    <a:pt x="718" y="713"/>
                  </a:lnTo>
                  <a:lnTo>
                    <a:pt x="719" y="707"/>
                  </a:lnTo>
                  <a:lnTo>
                    <a:pt x="719" y="13"/>
                  </a:lnTo>
                  <a:lnTo>
                    <a:pt x="718" y="8"/>
                  </a:lnTo>
                  <a:lnTo>
                    <a:pt x="716" y="5"/>
                  </a:lnTo>
                  <a:lnTo>
                    <a:pt x="711" y="2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30" name="Google Shape;230;p21"/>
          <p:cNvGrpSpPr/>
          <p:nvPr/>
        </p:nvGrpSpPr>
        <p:grpSpPr>
          <a:xfrm>
            <a:off x="5497638" y="3296438"/>
            <a:ext cx="2955941" cy="295227"/>
            <a:chOff x="649514" y="768769"/>
            <a:chExt cx="3973572" cy="430800"/>
          </a:xfrm>
        </p:grpSpPr>
        <p:sp>
          <p:nvSpPr>
            <p:cNvPr id="231" name="Google Shape;231;p21"/>
            <p:cNvSpPr txBox="1"/>
            <p:nvPr/>
          </p:nvSpPr>
          <p:spPr>
            <a:xfrm>
              <a:off x="1209686" y="768769"/>
              <a:ext cx="3413400" cy="43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Quattrocento Sans"/>
                  <a:ea typeface="Quattrocento Sans"/>
                  <a:cs typeface="Quattrocento Sans"/>
                  <a:sym typeface="Quattrocento Sans"/>
                </a:rPr>
                <a:t>Installed 6 AWG Wire</a:t>
              </a:r>
              <a:endParaRPr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649514" y="780872"/>
              <a:ext cx="406648" cy="406648"/>
            </a:xfrm>
            <a:custGeom>
              <a:avLst/>
              <a:gdLst/>
              <a:ahLst/>
              <a:cxnLst/>
              <a:rect l="l" t="t" r="r" b="b"/>
              <a:pathLst>
                <a:path w="719" h="719" extrusionOk="0">
                  <a:moveTo>
                    <a:pt x="519" y="263"/>
                  </a:moveTo>
                  <a:lnTo>
                    <a:pt x="292" y="475"/>
                  </a:lnTo>
                  <a:lnTo>
                    <a:pt x="289" y="477"/>
                  </a:lnTo>
                  <a:lnTo>
                    <a:pt x="284" y="479"/>
                  </a:lnTo>
                  <a:lnTo>
                    <a:pt x="280" y="477"/>
                  </a:lnTo>
                  <a:lnTo>
                    <a:pt x="275" y="475"/>
                  </a:lnTo>
                  <a:lnTo>
                    <a:pt x="200" y="400"/>
                  </a:lnTo>
                  <a:lnTo>
                    <a:pt x="198" y="396"/>
                  </a:lnTo>
                  <a:lnTo>
                    <a:pt x="197" y="391"/>
                  </a:lnTo>
                  <a:lnTo>
                    <a:pt x="198" y="387"/>
                  </a:lnTo>
                  <a:lnTo>
                    <a:pt x="200" y="382"/>
                  </a:lnTo>
                  <a:lnTo>
                    <a:pt x="205" y="380"/>
                  </a:lnTo>
                  <a:lnTo>
                    <a:pt x="209" y="379"/>
                  </a:lnTo>
                  <a:lnTo>
                    <a:pt x="213" y="380"/>
                  </a:lnTo>
                  <a:lnTo>
                    <a:pt x="217" y="382"/>
                  </a:lnTo>
                  <a:lnTo>
                    <a:pt x="284" y="450"/>
                  </a:lnTo>
                  <a:lnTo>
                    <a:pt x="503" y="247"/>
                  </a:lnTo>
                  <a:lnTo>
                    <a:pt x="507" y="243"/>
                  </a:lnTo>
                  <a:lnTo>
                    <a:pt x="512" y="243"/>
                  </a:lnTo>
                  <a:lnTo>
                    <a:pt x="516" y="243"/>
                  </a:lnTo>
                  <a:lnTo>
                    <a:pt x="519" y="247"/>
                  </a:lnTo>
                  <a:lnTo>
                    <a:pt x="522" y="251"/>
                  </a:lnTo>
                  <a:lnTo>
                    <a:pt x="523" y="255"/>
                  </a:lnTo>
                  <a:lnTo>
                    <a:pt x="522" y="260"/>
                  </a:lnTo>
                  <a:lnTo>
                    <a:pt x="519" y="263"/>
                  </a:lnTo>
                  <a:close/>
                  <a:moveTo>
                    <a:pt x="707" y="0"/>
                  </a:moveTo>
                  <a:lnTo>
                    <a:pt x="12" y="0"/>
                  </a:lnTo>
                  <a:lnTo>
                    <a:pt x="8" y="2"/>
                  </a:lnTo>
                  <a:lnTo>
                    <a:pt x="4" y="5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707"/>
                  </a:lnTo>
                  <a:lnTo>
                    <a:pt x="1" y="713"/>
                  </a:lnTo>
                  <a:lnTo>
                    <a:pt x="4" y="716"/>
                  </a:lnTo>
                  <a:lnTo>
                    <a:pt x="8" y="719"/>
                  </a:lnTo>
                  <a:lnTo>
                    <a:pt x="12" y="719"/>
                  </a:lnTo>
                  <a:lnTo>
                    <a:pt x="707" y="719"/>
                  </a:lnTo>
                  <a:lnTo>
                    <a:pt x="711" y="719"/>
                  </a:lnTo>
                  <a:lnTo>
                    <a:pt x="716" y="716"/>
                  </a:lnTo>
                  <a:lnTo>
                    <a:pt x="718" y="713"/>
                  </a:lnTo>
                  <a:lnTo>
                    <a:pt x="719" y="707"/>
                  </a:lnTo>
                  <a:lnTo>
                    <a:pt x="719" y="13"/>
                  </a:lnTo>
                  <a:lnTo>
                    <a:pt x="718" y="8"/>
                  </a:lnTo>
                  <a:lnTo>
                    <a:pt x="716" y="5"/>
                  </a:lnTo>
                  <a:lnTo>
                    <a:pt x="711" y="2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33" name="Google Shape;233;p21"/>
          <p:cNvGrpSpPr/>
          <p:nvPr/>
        </p:nvGrpSpPr>
        <p:grpSpPr>
          <a:xfrm>
            <a:off x="5497650" y="2048488"/>
            <a:ext cx="2827382" cy="295227"/>
            <a:chOff x="649514" y="2443200"/>
            <a:chExt cx="3800756" cy="430800"/>
          </a:xfrm>
        </p:grpSpPr>
        <p:sp>
          <p:nvSpPr>
            <p:cNvPr id="234" name="Google Shape;234;p21"/>
            <p:cNvSpPr txBox="1"/>
            <p:nvPr/>
          </p:nvSpPr>
          <p:spPr>
            <a:xfrm>
              <a:off x="1209670" y="2443200"/>
              <a:ext cx="3240600" cy="43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Quattrocento Sans"/>
                  <a:ea typeface="Quattrocento Sans"/>
                  <a:cs typeface="Quattrocento Sans"/>
                  <a:sym typeface="Quattrocento Sans"/>
                </a:rPr>
                <a:t>BEC’s Powered Individually</a:t>
              </a:r>
              <a:endParaRPr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5" name="Google Shape;235;p21"/>
            <p:cNvSpPr/>
            <p:nvPr/>
          </p:nvSpPr>
          <p:spPr>
            <a:xfrm>
              <a:off x="649514" y="2455303"/>
              <a:ext cx="406648" cy="406648"/>
            </a:xfrm>
            <a:custGeom>
              <a:avLst/>
              <a:gdLst/>
              <a:ahLst/>
              <a:cxnLst/>
              <a:rect l="l" t="t" r="r" b="b"/>
              <a:pathLst>
                <a:path w="719" h="719" extrusionOk="0">
                  <a:moveTo>
                    <a:pt x="519" y="263"/>
                  </a:moveTo>
                  <a:lnTo>
                    <a:pt x="292" y="475"/>
                  </a:lnTo>
                  <a:lnTo>
                    <a:pt x="289" y="477"/>
                  </a:lnTo>
                  <a:lnTo>
                    <a:pt x="284" y="479"/>
                  </a:lnTo>
                  <a:lnTo>
                    <a:pt x="280" y="477"/>
                  </a:lnTo>
                  <a:lnTo>
                    <a:pt x="275" y="475"/>
                  </a:lnTo>
                  <a:lnTo>
                    <a:pt x="200" y="400"/>
                  </a:lnTo>
                  <a:lnTo>
                    <a:pt x="198" y="396"/>
                  </a:lnTo>
                  <a:lnTo>
                    <a:pt x="197" y="391"/>
                  </a:lnTo>
                  <a:lnTo>
                    <a:pt x="198" y="387"/>
                  </a:lnTo>
                  <a:lnTo>
                    <a:pt x="200" y="382"/>
                  </a:lnTo>
                  <a:lnTo>
                    <a:pt x="205" y="380"/>
                  </a:lnTo>
                  <a:lnTo>
                    <a:pt x="209" y="379"/>
                  </a:lnTo>
                  <a:lnTo>
                    <a:pt x="213" y="380"/>
                  </a:lnTo>
                  <a:lnTo>
                    <a:pt x="217" y="382"/>
                  </a:lnTo>
                  <a:lnTo>
                    <a:pt x="284" y="450"/>
                  </a:lnTo>
                  <a:lnTo>
                    <a:pt x="503" y="247"/>
                  </a:lnTo>
                  <a:lnTo>
                    <a:pt x="507" y="243"/>
                  </a:lnTo>
                  <a:lnTo>
                    <a:pt x="512" y="243"/>
                  </a:lnTo>
                  <a:lnTo>
                    <a:pt x="516" y="243"/>
                  </a:lnTo>
                  <a:lnTo>
                    <a:pt x="519" y="247"/>
                  </a:lnTo>
                  <a:lnTo>
                    <a:pt x="522" y="251"/>
                  </a:lnTo>
                  <a:lnTo>
                    <a:pt x="523" y="255"/>
                  </a:lnTo>
                  <a:lnTo>
                    <a:pt x="522" y="260"/>
                  </a:lnTo>
                  <a:lnTo>
                    <a:pt x="519" y="263"/>
                  </a:lnTo>
                  <a:close/>
                  <a:moveTo>
                    <a:pt x="707" y="0"/>
                  </a:moveTo>
                  <a:lnTo>
                    <a:pt x="12" y="0"/>
                  </a:lnTo>
                  <a:lnTo>
                    <a:pt x="8" y="2"/>
                  </a:lnTo>
                  <a:lnTo>
                    <a:pt x="4" y="5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707"/>
                  </a:lnTo>
                  <a:lnTo>
                    <a:pt x="1" y="713"/>
                  </a:lnTo>
                  <a:lnTo>
                    <a:pt x="4" y="716"/>
                  </a:lnTo>
                  <a:lnTo>
                    <a:pt x="8" y="719"/>
                  </a:lnTo>
                  <a:lnTo>
                    <a:pt x="12" y="719"/>
                  </a:lnTo>
                  <a:lnTo>
                    <a:pt x="707" y="719"/>
                  </a:lnTo>
                  <a:lnTo>
                    <a:pt x="711" y="719"/>
                  </a:lnTo>
                  <a:lnTo>
                    <a:pt x="716" y="716"/>
                  </a:lnTo>
                  <a:lnTo>
                    <a:pt x="718" y="713"/>
                  </a:lnTo>
                  <a:lnTo>
                    <a:pt x="719" y="707"/>
                  </a:lnTo>
                  <a:lnTo>
                    <a:pt x="719" y="13"/>
                  </a:lnTo>
                  <a:lnTo>
                    <a:pt x="718" y="8"/>
                  </a:lnTo>
                  <a:lnTo>
                    <a:pt x="716" y="5"/>
                  </a:lnTo>
                  <a:lnTo>
                    <a:pt x="711" y="2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</Words>
  <Application>Microsoft Office PowerPoint</Application>
  <PresentationFormat>On-screen Show (16:9)</PresentationFormat>
  <Paragraphs>129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Quattrocento Sans</vt:lpstr>
      <vt:lpstr>Calibri</vt:lpstr>
      <vt:lpstr>Nunito</vt:lpstr>
      <vt:lpstr>Arial</vt:lpstr>
      <vt:lpstr>Lato</vt:lpstr>
      <vt:lpstr>Shift</vt:lpstr>
      <vt:lpstr>PowerPoint Presentation</vt:lpstr>
      <vt:lpstr>Introduction</vt:lpstr>
      <vt:lpstr>Timeline and Responsibilities</vt:lpstr>
      <vt:lpstr>Graphical User Interface (GUI)</vt:lpstr>
      <vt:lpstr>Timeline and Responsibilities</vt:lpstr>
      <vt:lpstr>Sensors/Closed-Loop Control Development </vt:lpstr>
      <vt:lpstr>Mobility Timeline and Responsibilities </vt:lpstr>
      <vt:lpstr>Plans for Mobility  </vt:lpstr>
      <vt:lpstr>Power System Timeline and Responsibilities </vt:lpstr>
      <vt:lpstr>Plans for Power System </vt:lpstr>
      <vt:lpstr>Timeline and Responsibilities </vt:lpstr>
      <vt:lpstr>GUI and Data Logging development</vt:lpstr>
      <vt:lpstr>Conclusion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teyee</cp:lastModifiedBy>
  <cp:revision>2</cp:revision>
  <dcterms:modified xsi:type="dcterms:W3CDTF">2020-04-29T00:39:50Z</dcterms:modified>
</cp:coreProperties>
</file>